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261" r:id="rId3"/>
    <p:sldId id="299" r:id="rId4"/>
    <p:sldId id="300" r:id="rId5"/>
    <p:sldId id="268" r:id="rId6"/>
    <p:sldId id="305" r:id="rId7"/>
    <p:sldId id="329" r:id="rId8"/>
    <p:sldId id="330" r:id="rId9"/>
    <p:sldId id="331" r:id="rId10"/>
    <p:sldId id="332" r:id="rId11"/>
    <p:sldId id="333" r:id="rId12"/>
    <p:sldId id="334" r:id="rId13"/>
    <p:sldId id="290" r:id="rId14"/>
    <p:sldId id="327" r:id="rId15"/>
    <p:sldId id="344" r:id="rId16"/>
    <p:sldId id="347" r:id="rId17"/>
    <p:sldId id="292" r:id="rId18"/>
    <p:sldId id="320" r:id="rId19"/>
    <p:sldId id="321" r:id="rId20"/>
    <p:sldId id="322" r:id="rId21"/>
    <p:sldId id="323" r:id="rId22"/>
    <p:sldId id="324" r:id="rId23"/>
  </p:sldIdLst>
  <p:sldSz cx="9144000" cy="6858000" type="screen4x3"/>
  <p:notesSz cx="6842125" cy="99837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olasa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33"/>
    <a:srgbClr val="A1C064"/>
    <a:srgbClr val="000000"/>
    <a:srgbClr val="666666"/>
    <a:srgbClr val="FF9900"/>
    <a:srgbClr val="CC9900"/>
    <a:srgbClr val="FFFF99"/>
    <a:srgbClr val="FFFFCC"/>
    <a:srgbClr val="CC0000"/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660"/>
  </p:normalViewPr>
  <p:slideViewPr>
    <p:cSldViewPr snapToGrid="0">
      <p:cViewPr>
        <p:scale>
          <a:sx n="70" d="100"/>
          <a:sy n="70" d="100"/>
        </p:scale>
        <p:origin x="-456" y="-102"/>
      </p:cViewPr>
      <p:guideLst>
        <p:guide orient="horz" pos="710"/>
        <p:guide pos="262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 snapToGrid="0" showGuides="1">
      <p:cViewPr varScale="1">
        <p:scale>
          <a:sx n="65" d="100"/>
          <a:sy n="65" d="100"/>
        </p:scale>
        <p:origin x="-2844" y="-96"/>
      </p:cViewPr>
      <p:guideLst>
        <p:guide orient="horz" pos="3145"/>
        <p:guide pos="215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view3D>
      <c:rotX val="40"/>
      <c:depthPercent val="110"/>
      <c:perspective val="80"/>
    </c:view3D>
    <c:plotArea>
      <c:layout>
        <c:manualLayout>
          <c:layoutTarget val="inner"/>
          <c:xMode val="edge"/>
          <c:yMode val="edge"/>
          <c:x val="0.23605889337167818"/>
          <c:y val="0.16187422839506174"/>
          <c:w val="0.63993997170603145"/>
          <c:h val="0.61526736111111091"/>
        </c:manualLayout>
      </c:layout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Colonna2</c:v>
                </c:pt>
              </c:strCache>
            </c:strRef>
          </c:tx>
          <c:explosion val="11"/>
          <c:dPt>
            <c:idx val="0"/>
            <c:spPr>
              <a:gradFill flip="none" rotWithShape="1">
                <a:gsLst>
                  <a:gs pos="0">
                    <a:srgbClr val="76A824"/>
                  </a:gs>
                  <a:gs pos="37000">
                    <a:srgbClr val="76A824"/>
                  </a:gs>
                  <a:gs pos="100000">
                    <a:schemeClr val="bg1"/>
                  </a:gs>
                </a:gsLst>
                <a:path path="circle">
                  <a:fillToRect l="100000" t="100000"/>
                </a:path>
                <a:tileRect r="-100000" b="-100000"/>
              </a:gradFill>
            </c:spPr>
          </c:dPt>
          <c:dPt>
            <c:idx val="1"/>
            <c:spPr>
              <a:gradFill>
                <a:gsLst>
                  <a:gs pos="28000">
                    <a:srgbClr val="FF0000"/>
                  </a:gs>
                  <a:gs pos="100000">
                    <a:schemeClr val="bg1"/>
                  </a:gs>
                </a:gsLst>
                <a:lin ang="5400000" scaled="0"/>
              </a:gradFill>
            </c:spPr>
          </c:dPt>
          <c:dLbls>
            <c:dLbl>
              <c:idx val="1"/>
              <c:layout>
                <c:manualLayout>
                  <c:x val="-3.4527143722881244E-2"/>
                  <c:y val="0"/>
                </c:manualLayout>
              </c:layout>
              <c:dLblPos val="bestFit"/>
              <c:showVal val="1"/>
              <c:showCatName val="1"/>
              <c:separator> </c:separator>
            </c:dLbl>
            <c:txPr>
              <a:bodyPr/>
              <a:lstStyle/>
              <a:p>
                <a:pPr>
                  <a:defRPr>
                    <a:solidFill>
                      <a:srgbClr val="333333"/>
                    </a:solidFill>
                  </a:defRPr>
                </a:pPr>
                <a:endParaRPr lang="it-IT"/>
              </a:p>
            </c:txPr>
            <c:dLblPos val="outEnd"/>
            <c:showVal val="1"/>
            <c:showCatName val="1"/>
            <c:separator> </c:separator>
          </c:dLbls>
          <c:cat>
            <c:strRef>
              <c:f>Foglio1!$A$2:$A$3</c:f>
              <c:strCache>
                <c:ptCount val="2"/>
                <c:pt idx="0">
                  <c:v>Uomini</c:v>
                </c:pt>
                <c:pt idx="1">
                  <c:v>Donne</c:v>
                </c:pt>
              </c:strCache>
            </c:strRef>
          </c:cat>
          <c:val>
            <c:numRef>
              <c:f>Foglio1!$B$2:$B$3</c:f>
              <c:numCache>
                <c:formatCode>0%</c:formatCode>
                <c:ptCount val="2"/>
                <c:pt idx="0">
                  <c:v>0.48000000000000004</c:v>
                </c:pt>
                <c:pt idx="1">
                  <c:v>0.52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200" b="1">
          <a:latin typeface="Gill Sans MT"/>
        </a:defRPr>
      </a:pPr>
      <a:endParaRPr lang="it-IT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hart>
    <c:autoTitleDeleted val="1"/>
    <c:plotArea>
      <c:layout>
        <c:manualLayout>
          <c:layoutTarget val="inner"/>
          <c:xMode val="edge"/>
          <c:yMode val="edge"/>
          <c:x val="0.3393812246140539"/>
          <c:y val="6.6012766713279616E-2"/>
          <c:w val="0.65810362835993297"/>
          <c:h val="0.92017337699326296"/>
        </c:manualLayout>
      </c:layout>
      <c:barChart>
        <c:barDir val="bar"/>
        <c:grouping val="clustered"/>
        <c:ser>
          <c:idx val="0"/>
          <c:order val="0"/>
          <c:tx>
            <c:strRef>
              <c:f>Foglio1!$D$1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  <c:spPr>
              <a:solidFill>
                <a:srgbClr val="FF0000"/>
              </a:solidFill>
            </c:spPr>
          </c:dPt>
          <c:dPt>
            <c:idx val="1"/>
          </c:dPt>
          <c:dPt>
            <c:idx val="2"/>
          </c:dPt>
          <c:dPt>
            <c:idx val="3"/>
          </c:dPt>
          <c:dPt>
            <c:idx val="4"/>
          </c:dPt>
          <c:dPt>
            <c:idx val="5"/>
          </c:dPt>
          <c:dLbls>
            <c:numFmt formatCode="0%" sourceLinked="0"/>
            <c:txPr>
              <a:bodyPr/>
              <a:lstStyle/>
              <a:p>
                <a:pPr>
                  <a:defRPr sz="1200" b="1">
                    <a:solidFill>
                      <a:srgbClr val="333333"/>
                    </a:solidFill>
                    <a:latin typeface="Gill Sans MT"/>
                  </a:defRPr>
                </a:pPr>
                <a:endParaRPr lang="it-IT"/>
              </a:p>
            </c:txPr>
            <c:showVal val="1"/>
          </c:dLbls>
          <c:cat>
            <c:strRef>
              <c:f>(Foglio1!$A$2:$A$12;Foglio1!$A$14;Foglio1!$A$16:$A$18;Foglio1!$A$20:$A$22)</c:f>
              <c:strCache>
                <c:ptCount val="18"/>
                <c:pt idx="0">
                  <c:v>Totale</c:v>
                </c:pt>
                <c:pt idx="1">
                  <c:v> Val D'Aosta</c:v>
                </c:pt>
                <c:pt idx="2">
                  <c:v> Piemonte</c:v>
                </c:pt>
                <c:pt idx="3">
                  <c:v> Liguria</c:v>
                </c:pt>
                <c:pt idx="4">
                  <c:v> Lombardia</c:v>
                </c:pt>
                <c:pt idx="5">
                  <c:v> Trentino Alto Adige</c:v>
                </c:pt>
                <c:pt idx="6">
                  <c:v> Veneto</c:v>
                </c:pt>
                <c:pt idx="7">
                  <c:v> Friuli Venezia Giulia</c:v>
                </c:pt>
                <c:pt idx="8">
                  <c:v> Emilia</c:v>
                </c:pt>
                <c:pt idx="9">
                  <c:v> Toscana</c:v>
                </c:pt>
                <c:pt idx="10">
                  <c:v> Marche</c:v>
                </c:pt>
                <c:pt idx="11">
                  <c:v> Lazio</c:v>
                </c:pt>
                <c:pt idx="12">
                  <c:v> Abruzzo</c:v>
                </c:pt>
                <c:pt idx="13">
                  <c:v> Campania</c:v>
                </c:pt>
                <c:pt idx="14">
                  <c:v> Puglia</c:v>
                </c:pt>
                <c:pt idx="15">
                  <c:v> Calabria</c:v>
                </c:pt>
                <c:pt idx="16">
                  <c:v> Sicilia</c:v>
                </c:pt>
                <c:pt idx="17">
                  <c:v> Sardegna</c:v>
                </c:pt>
              </c:strCache>
            </c:strRef>
          </c:cat>
          <c:val>
            <c:numRef>
              <c:f>(Foglio1!$D$2:$D$12;Foglio1!$D$14;Foglio1!$D$16:$D$18;Foglio1!$D$20:$D$22)</c:f>
              <c:numCache>
                <c:formatCode>0%</c:formatCode>
                <c:ptCount val="18"/>
                <c:pt idx="0">
                  <c:v>0.40810765004370431</c:v>
                </c:pt>
                <c:pt idx="1">
                  <c:v>0.48000000000000004</c:v>
                </c:pt>
                <c:pt idx="2">
                  <c:v>0.40140056107050381</c:v>
                </c:pt>
                <c:pt idx="3">
                  <c:v>0.65986926622287567</c:v>
                </c:pt>
                <c:pt idx="4">
                  <c:v>0.28946225812457549</c:v>
                </c:pt>
                <c:pt idx="5">
                  <c:v>0.38000000000000006</c:v>
                </c:pt>
                <c:pt idx="6">
                  <c:v>0.46358966433756832</c:v>
                </c:pt>
                <c:pt idx="7">
                  <c:v>0.31928879794375281</c:v>
                </c:pt>
                <c:pt idx="8">
                  <c:v>0.30054585718715082</c:v>
                </c:pt>
                <c:pt idx="9">
                  <c:v>0.42818783134940552</c:v>
                </c:pt>
                <c:pt idx="10">
                  <c:v>0.36766511665971074</c:v>
                </c:pt>
                <c:pt idx="11">
                  <c:v>0.32997300395695428</c:v>
                </c:pt>
                <c:pt idx="12">
                  <c:v>0.42455766346105833</c:v>
                </c:pt>
                <c:pt idx="13">
                  <c:v>0.53676120648217163</c:v>
                </c:pt>
                <c:pt idx="14">
                  <c:v>0.40054045238600156</c:v>
                </c:pt>
                <c:pt idx="15">
                  <c:v>0.62905546987044714</c:v>
                </c:pt>
                <c:pt idx="16">
                  <c:v>0.44558701962407382</c:v>
                </c:pt>
                <c:pt idx="17">
                  <c:v>0.38259345491259</c:v>
                </c:pt>
              </c:numCache>
            </c:numRef>
          </c:val>
        </c:ser>
        <c:dLbls/>
        <c:gapWidth val="36"/>
        <c:axId val="124955264"/>
        <c:axId val="124957056"/>
      </c:barChart>
      <c:catAx>
        <c:axId val="124955264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rgbClr val="333333"/>
                </a:solidFill>
                <a:latin typeface="Gill Sans MT"/>
              </a:defRPr>
            </a:pPr>
            <a:endParaRPr lang="it-IT"/>
          </a:p>
        </c:txPr>
        <c:crossAx val="124957056"/>
        <c:crosses val="autoZero"/>
        <c:auto val="1"/>
        <c:lblAlgn val="ctr"/>
        <c:lblOffset val="100"/>
      </c:catAx>
      <c:valAx>
        <c:axId val="1249570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24955264"/>
        <c:crosses val="autoZero"/>
        <c:crossBetween val="between"/>
        <c:majorUnit val="0.5"/>
        <c:minorUnit val="0.4"/>
      </c:valAx>
    </c:plotArea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hart>
    <c:autoTitleDeleted val="1"/>
    <c:plotArea>
      <c:layout>
        <c:manualLayout>
          <c:layoutTarget val="inner"/>
          <c:xMode val="edge"/>
          <c:yMode val="edge"/>
          <c:x val="0.3393812246140539"/>
          <c:y val="6.6012766713279616E-2"/>
          <c:w val="0.65810362835993297"/>
          <c:h val="0.92017337699326296"/>
        </c:manualLayout>
      </c:layout>
      <c:barChart>
        <c:barDir val="bar"/>
        <c:grouping val="clustered"/>
        <c:ser>
          <c:idx val="0"/>
          <c:order val="0"/>
          <c:tx>
            <c:strRef>
              <c:f>Foglio1!$D$1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  <c:spPr>
              <a:solidFill>
                <a:srgbClr val="FF0000"/>
              </a:solidFill>
            </c:spPr>
          </c:dPt>
          <c:dPt>
            <c:idx val="1"/>
          </c:dPt>
          <c:dPt>
            <c:idx val="2"/>
          </c:dPt>
          <c:dPt>
            <c:idx val="3"/>
          </c:dPt>
          <c:dPt>
            <c:idx val="4"/>
          </c:dPt>
          <c:dPt>
            <c:idx val="5"/>
          </c:dPt>
          <c:dLbls>
            <c:numFmt formatCode="0%" sourceLinked="0"/>
            <c:txPr>
              <a:bodyPr/>
              <a:lstStyle/>
              <a:p>
                <a:pPr>
                  <a:defRPr sz="1200" b="1">
                    <a:solidFill>
                      <a:srgbClr val="333333"/>
                    </a:solidFill>
                    <a:latin typeface="Gill Sans MT"/>
                  </a:defRPr>
                </a:pPr>
                <a:endParaRPr lang="it-IT"/>
              </a:p>
            </c:txPr>
            <c:showVal val="1"/>
          </c:dLbls>
          <c:cat>
            <c:strRef>
              <c:f>(Foglio1!$A$2:$A$12;Foglio1!$A$14;Foglio1!$A$16:$A$18;Foglio1!$A$20:$A$22)</c:f>
              <c:strCache>
                <c:ptCount val="18"/>
                <c:pt idx="0">
                  <c:v>Totale</c:v>
                </c:pt>
                <c:pt idx="1">
                  <c:v> Val D'Aosta</c:v>
                </c:pt>
                <c:pt idx="2">
                  <c:v> Piemonte</c:v>
                </c:pt>
                <c:pt idx="3">
                  <c:v> Liguria</c:v>
                </c:pt>
                <c:pt idx="4">
                  <c:v> Lombardia</c:v>
                </c:pt>
                <c:pt idx="5">
                  <c:v> Trentino Alto Adige</c:v>
                </c:pt>
                <c:pt idx="6">
                  <c:v> Veneto</c:v>
                </c:pt>
                <c:pt idx="7">
                  <c:v> Friuli Venezia Giulia</c:v>
                </c:pt>
                <c:pt idx="8">
                  <c:v> Emilia</c:v>
                </c:pt>
                <c:pt idx="9">
                  <c:v> Toscana</c:v>
                </c:pt>
                <c:pt idx="10">
                  <c:v> Marche</c:v>
                </c:pt>
                <c:pt idx="11">
                  <c:v> Lazio</c:v>
                </c:pt>
                <c:pt idx="12">
                  <c:v> Abruzzo</c:v>
                </c:pt>
                <c:pt idx="13">
                  <c:v> Campania</c:v>
                </c:pt>
                <c:pt idx="14">
                  <c:v> Puglia</c:v>
                </c:pt>
                <c:pt idx="15">
                  <c:v> Calabria</c:v>
                </c:pt>
                <c:pt idx="16">
                  <c:v> Sicilia</c:v>
                </c:pt>
                <c:pt idx="17">
                  <c:v> Sardegna</c:v>
                </c:pt>
              </c:strCache>
            </c:strRef>
          </c:cat>
          <c:val>
            <c:numRef>
              <c:f>(Foglio1!$D$2:$D$12;Foglio1!$D$14;Foglio1!$D$16:$D$18;Foglio1!$D$20:$D$22)</c:f>
              <c:numCache>
                <c:formatCode>0%</c:formatCode>
                <c:ptCount val="18"/>
                <c:pt idx="0">
                  <c:v>0.40810765004370431</c:v>
                </c:pt>
                <c:pt idx="1">
                  <c:v>0.48000000000000004</c:v>
                </c:pt>
                <c:pt idx="2">
                  <c:v>0.40140056107050381</c:v>
                </c:pt>
                <c:pt idx="3">
                  <c:v>0.65986926622287567</c:v>
                </c:pt>
                <c:pt idx="4">
                  <c:v>0.28946225812457549</c:v>
                </c:pt>
                <c:pt idx="5">
                  <c:v>0.38000000000000006</c:v>
                </c:pt>
                <c:pt idx="6">
                  <c:v>0.46358966433756832</c:v>
                </c:pt>
                <c:pt idx="7">
                  <c:v>0.31928879794375281</c:v>
                </c:pt>
                <c:pt idx="8">
                  <c:v>0.30054585718715082</c:v>
                </c:pt>
                <c:pt idx="9">
                  <c:v>0.42818783134940552</c:v>
                </c:pt>
                <c:pt idx="10">
                  <c:v>0.36766511665971074</c:v>
                </c:pt>
                <c:pt idx="11">
                  <c:v>0.32997300395695428</c:v>
                </c:pt>
                <c:pt idx="12">
                  <c:v>0.42455766346105833</c:v>
                </c:pt>
                <c:pt idx="13">
                  <c:v>0.53676120648217163</c:v>
                </c:pt>
                <c:pt idx="14">
                  <c:v>0.40054045238600156</c:v>
                </c:pt>
                <c:pt idx="15">
                  <c:v>0.62905546987044714</c:v>
                </c:pt>
                <c:pt idx="16">
                  <c:v>0.44558701962407382</c:v>
                </c:pt>
                <c:pt idx="17">
                  <c:v>0.38259345491259</c:v>
                </c:pt>
              </c:numCache>
            </c:numRef>
          </c:val>
        </c:ser>
        <c:dLbls/>
        <c:gapWidth val="36"/>
        <c:axId val="125719296"/>
        <c:axId val="125720832"/>
      </c:barChart>
      <c:catAx>
        <c:axId val="125719296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rgbClr val="333333"/>
                </a:solidFill>
                <a:latin typeface="Gill Sans MT"/>
              </a:defRPr>
            </a:pPr>
            <a:endParaRPr lang="it-IT"/>
          </a:p>
        </c:txPr>
        <c:crossAx val="125720832"/>
        <c:crosses val="autoZero"/>
        <c:auto val="1"/>
        <c:lblAlgn val="ctr"/>
        <c:lblOffset val="100"/>
      </c:catAx>
      <c:valAx>
        <c:axId val="1257208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25719296"/>
        <c:crosses val="autoZero"/>
        <c:crossBetween val="between"/>
        <c:majorUnit val="0.5"/>
        <c:minorUnit val="0.4"/>
      </c:valAx>
    </c:plotArea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hart>
    <c:autoTitleDeleted val="1"/>
    <c:plotArea>
      <c:layout>
        <c:manualLayout>
          <c:layoutTarget val="inner"/>
          <c:xMode val="edge"/>
          <c:yMode val="edge"/>
          <c:x val="1.0577052580724503E-2"/>
          <c:y val="0.20123447392202318"/>
          <c:w val="1"/>
          <c:h val="0.67638353970628351"/>
        </c:manualLayout>
      </c:layout>
      <c:barChart>
        <c:barDir val="col"/>
        <c:grouping val="percentStacked"/>
        <c:ser>
          <c:idx val="0"/>
          <c:order val="0"/>
          <c:tx>
            <c:strRef>
              <c:f>Foglio1!$B$1</c:f>
              <c:strCache>
                <c:ptCount val="1"/>
                <c:pt idx="0">
                  <c:v>Sì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</c:dPt>
          <c:dPt>
            <c:idx val="1"/>
          </c:dPt>
          <c:dPt>
            <c:idx val="2"/>
          </c:dPt>
          <c:dPt>
            <c:idx val="3"/>
          </c:dPt>
          <c:dPt>
            <c:idx val="4"/>
          </c:dPt>
          <c:dPt>
            <c:idx val="5"/>
          </c:dPt>
          <c:dLbls>
            <c:txPr>
              <a:bodyPr/>
              <a:lstStyle/>
              <a:p>
                <a:pPr marL="0" algn="ctr" defTabSz="457200" rtl="0" eaLnBrk="1" latinLnBrk="0" hangingPunct="1">
                  <a:lnSpc>
                    <a:spcPct val="95000"/>
                  </a:lnSpc>
                  <a:defRPr lang="it-IT" sz="140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Foglio1!$A$2:$A$16</c:f>
              <c:strCache>
                <c:ptCount val="15"/>
                <c:pt idx="0">
                  <c:v>anno 2012</c:v>
                </c:pt>
                <c:pt idx="1">
                  <c:v>anno 2013</c:v>
                </c:pt>
                <c:pt idx="3">
                  <c:v>anno 2012</c:v>
                </c:pt>
                <c:pt idx="4">
                  <c:v>anno 2013</c:v>
                </c:pt>
                <c:pt idx="7">
                  <c:v>anno 2012</c:v>
                </c:pt>
                <c:pt idx="8">
                  <c:v>anno 2013</c:v>
                </c:pt>
                <c:pt idx="10">
                  <c:v>anno 2012</c:v>
                </c:pt>
                <c:pt idx="11">
                  <c:v>anno 2013</c:v>
                </c:pt>
                <c:pt idx="13">
                  <c:v>anno 2012</c:v>
                </c:pt>
                <c:pt idx="14">
                  <c:v>anno 2013</c:v>
                </c:pt>
              </c:strCache>
            </c:strRef>
          </c:cat>
          <c:val>
            <c:numRef>
              <c:f>Foglio1!$B$2:$B$16</c:f>
              <c:numCache>
                <c:formatCode>0%</c:formatCode>
                <c:ptCount val="15"/>
                <c:pt idx="0">
                  <c:v>0.33000000000000007</c:v>
                </c:pt>
                <c:pt idx="1">
                  <c:v>0.42000000000000004</c:v>
                </c:pt>
                <c:pt idx="3">
                  <c:v>0.38000000000000006</c:v>
                </c:pt>
                <c:pt idx="4">
                  <c:v>0.4</c:v>
                </c:pt>
                <c:pt idx="7">
                  <c:v>0.41000000000000003</c:v>
                </c:pt>
                <c:pt idx="8">
                  <c:v>0.45</c:v>
                </c:pt>
                <c:pt idx="10">
                  <c:v>0.4</c:v>
                </c:pt>
                <c:pt idx="11">
                  <c:v>0.42000000000000004</c:v>
                </c:pt>
                <c:pt idx="13">
                  <c:v>0.27</c:v>
                </c:pt>
                <c:pt idx="14">
                  <c:v>0.37000000000000005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chemeClr val="bg1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Foglio1!$A$2:$A$16</c:f>
              <c:strCache>
                <c:ptCount val="15"/>
                <c:pt idx="0">
                  <c:v>anno 2012</c:v>
                </c:pt>
                <c:pt idx="1">
                  <c:v>anno 2013</c:v>
                </c:pt>
                <c:pt idx="3">
                  <c:v>anno 2012</c:v>
                </c:pt>
                <c:pt idx="4">
                  <c:v>anno 2013</c:v>
                </c:pt>
                <c:pt idx="7">
                  <c:v>anno 2012</c:v>
                </c:pt>
                <c:pt idx="8">
                  <c:v>anno 2013</c:v>
                </c:pt>
                <c:pt idx="10">
                  <c:v>anno 2012</c:v>
                </c:pt>
                <c:pt idx="11">
                  <c:v>anno 2013</c:v>
                </c:pt>
                <c:pt idx="13">
                  <c:v>anno 2012</c:v>
                </c:pt>
                <c:pt idx="14">
                  <c:v>anno 2013</c:v>
                </c:pt>
              </c:strCache>
            </c:strRef>
          </c:cat>
          <c:val>
            <c:numRef>
              <c:f>Foglio1!$C$2:$C$16</c:f>
              <c:numCache>
                <c:formatCode>0%</c:formatCode>
                <c:ptCount val="15"/>
                <c:pt idx="0">
                  <c:v>0.67000000000000015</c:v>
                </c:pt>
                <c:pt idx="1">
                  <c:v>0.58000000000000007</c:v>
                </c:pt>
                <c:pt idx="3">
                  <c:v>0.62000000000000011</c:v>
                </c:pt>
                <c:pt idx="4">
                  <c:v>0.60000000000000009</c:v>
                </c:pt>
                <c:pt idx="7">
                  <c:v>0.59</c:v>
                </c:pt>
                <c:pt idx="8">
                  <c:v>0.55000000000000004</c:v>
                </c:pt>
                <c:pt idx="10">
                  <c:v>0.60000000000000009</c:v>
                </c:pt>
                <c:pt idx="11">
                  <c:v>0.58000000000000007</c:v>
                </c:pt>
                <c:pt idx="13">
                  <c:v>0.73000000000000009</c:v>
                </c:pt>
                <c:pt idx="14">
                  <c:v>0.63000000000000012</c:v>
                </c:pt>
              </c:numCache>
            </c:numRef>
          </c:val>
        </c:ser>
        <c:dLbls/>
        <c:gapWidth val="36"/>
        <c:overlap val="100"/>
        <c:axId val="125922688"/>
        <c:axId val="125944960"/>
      </c:barChart>
      <c:catAx>
        <c:axId val="125922688"/>
        <c:scaling>
          <c:orientation val="minMax"/>
        </c:scaling>
        <c:axPos val="b"/>
        <c:numFmt formatCode="General" sourceLinked="1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rgbClr val="333333"/>
                </a:solidFill>
                <a:latin typeface="Gill Sans MT"/>
              </a:defRPr>
            </a:pPr>
            <a:endParaRPr lang="it-IT"/>
          </a:p>
        </c:txPr>
        <c:crossAx val="125944960"/>
        <c:crosses val="autoZero"/>
        <c:auto val="1"/>
        <c:lblAlgn val="ctr"/>
        <c:lblOffset val="100"/>
      </c:catAx>
      <c:valAx>
        <c:axId val="125944960"/>
        <c:scaling>
          <c:orientation val="minMax"/>
          <c:max val="1"/>
          <c:min val="0"/>
        </c:scaling>
        <c:delete val="1"/>
        <c:axPos val="l"/>
        <c:numFmt formatCode="0%" sourceLinked="1"/>
        <c:tickLblPos val="none"/>
        <c:crossAx val="125922688"/>
        <c:crosses val="autoZero"/>
        <c:crossBetween val="between"/>
        <c:majorUnit val="0.5"/>
        <c:minorUnit val="0.4"/>
      </c:valAx>
    </c:plotArea>
    <c:legend>
      <c:legendPos val="r"/>
      <c:layout>
        <c:manualLayout>
          <c:xMode val="edge"/>
          <c:yMode val="edge"/>
          <c:x val="0.3651987348729252"/>
          <c:y val="0.44861361526743931"/>
          <c:w val="5.3275676943104623E-2"/>
          <c:h val="0.17953363506608006"/>
        </c:manualLayout>
      </c:layout>
      <c:overlay val="1"/>
      <c:txPr>
        <a:bodyPr/>
        <a:lstStyle/>
        <a:p>
          <a:pPr>
            <a:defRPr sz="1200" b="1">
              <a:solidFill>
                <a:srgbClr val="333333"/>
              </a:solidFill>
              <a:latin typeface="Gill Sans MT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hart>
    <c:autoTitleDeleted val="1"/>
    <c:plotArea>
      <c:layout>
        <c:manualLayout>
          <c:layoutTarget val="inner"/>
          <c:xMode val="edge"/>
          <c:yMode val="edge"/>
          <c:x val="0.3642437975203589"/>
          <c:y val="0.13097056508814517"/>
          <c:w val="0.63575620247964126"/>
          <c:h val="0.8148182621277007"/>
        </c:manualLayout>
      </c:layout>
      <c:barChart>
        <c:barDir val="bar"/>
        <c:grouping val="stacked"/>
        <c:ser>
          <c:idx val="0"/>
          <c:order val="0"/>
          <c:tx>
            <c:strRef>
              <c:f>Foglio1!$B$1</c:f>
              <c:strCache>
                <c:ptCount val="1"/>
                <c:pt idx="0">
                  <c:v>ITALIA</c:v>
                </c:pt>
              </c:strCache>
            </c:strRef>
          </c:tx>
          <c:spPr>
            <a:solidFill>
              <a:srgbClr val="0070C0"/>
            </a:solidFill>
          </c:spPr>
          <c:dPt>
            <c:idx val="0"/>
          </c:dPt>
          <c:dPt>
            <c:idx val="1"/>
          </c:dPt>
          <c:dPt>
            <c:idx val="2"/>
          </c:dPt>
          <c:dPt>
            <c:idx val="3"/>
          </c:dPt>
          <c:dPt>
            <c:idx val="4"/>
          </c:dPt>
          <c:dPt>
            <c:idx val="5"/>
            <c:spPr>
              <a:solidFill>
                <a:schemeClr val="bg1">
                  <a:lumMod val="65000"/>
                </a:schemeClr>
              </a:solidFill>
            </c:spPr>
          </c:dPt>
          <c:dLbls>
            <c:numFmt formatCode="0%" sourceLinked="0"/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Gill Sans MT"/>
                  </a:defRPr>
                </a:pPr>
                <a:endParaRPr lang="it-IT"/>
              </a:p>
            </c:txPr>
            <c:showVal val="1"/>
          </c:dLbls>
          <c:cat>
            <c:strRef>
              <c:f>Foglio1!$A$2:$A$7</c:f>
              <c:strCache>
                <c:ptCount val="6"/>
                <c:pt idx="0">
                  <c:v>Errata gestione del territorio</c:v>
                </c:pt>
                <c:pt idx="1">
                  <c:v>Abusivismo edilizio</c:v>
                </c:pt>
                <c:pt idx="2">
                  <c:v>Cambiamenti climatici</c:v>
                </c:pt>
                <c:pt idx="3">
                  <c:v>Abbandono del territorio</c:v>
                </c:pt>
                <c:pt idx="4">
                  <c:v>Caratteristiche del territorio</c:v>
                </c:pt>
                <c:pt idx="5">
                  <c:v>Non so</c:v>
                </c:pt>
              </c:strCache>
            </c:strRef>
          </c:cat>
          <c:val>
            <c:numRef>
              <c:f>Foglio1!$B$2:$B$7</c:f>
              <c:numCache>
                <c:formatCode>0%</c:formatCode>
                <c:ptCount val="6"/>
                <c:pt idx="0">
                  <c:v>0.27881383936963644</c:v>
                </c:pt>
                <c:pt idx="1">
                  <c:v>0.25038804191152347</c:v>
                </c:pt>
                <c:pt idx="2">
                  <c:v>0.16144577485165534</c:v>
                </c:pt>
                <c:pt idx="3">
                  <c:v>0.15804488947846831</c:v>
                </c:pt>
                <c:pt idx="4">
                  <c:v>9.3288230574837525E-2</c:v>
                </c:pt>
                <c:pt idx="5">
                  <c:v>5.8019223813879271E-2</c:v>
                </c:pt>
              </c:numCache>
            </c:numRef>
          </c:val>
        </c:ser>
        <c:dLbls>
          <c:showVal val="1"/>
        </c:dLbls>
        <c:gapWidth val="36"/>
        <c:overlap val="100"/>
        <c:axId val="126109568"/>
        <c:axId val="126111104"/>
      </c:barChart>
      <c:catAx>
        <c:axId val="126109568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rgbClr val="333333"/>
                </a:solidFill>
                <a:latin typeface="Gill Sans MT"/>
              </a:defRPr>
            </a:pPr>
            <a:endParaRPr lang="it-IT"/>
          </a:p>
        </c:txPr>
        <c:crossAx val="126111104"/>
        <c:crosses val="autoZero"/>
        <c:auto val="1"/>
        <c:lblAlgn val="ctr"/>
        <c:lblOffset val="100"/>
      </c:catAx>
      <c:valAx>
        <c:axId val="126111104"/>
        <c:scaling>
          <c:orientation val="minMax"/>
          <c:max val="0.6000000000000002"/>
          <c:min val="0"/>
        </c:scaling>
        <c:delete val="1"/>
        <c:axPos val="t"/>
        <c:numFmt formatCode="0%" sourceLinked="1"/>
        <c:tickLblPos val="none"/>
        <c:crossAx val="126109568"/>
        <c:crosses val="autoZero"/>
        <c:crossBetween val="between"/>
        <c:majorUnit val="0.5"/>
        <c:minorUnit val="0.4"/>
      </c:valAx>
    </c:plotArea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hart>
    <c:autoTitleDeleted val="1"/>
    <c:plotArea>
      <c:layout>
        <c:manualLayout>
          <c:layoutTarget val="inner"/>
          <c:xMode val="edge"/>
          <c:yMode val="edge"/>
          <c:x val="0.24906763819255334"/>
          <c:y val="7.2609507962662481E-2"/>
          <c:w val="0.63119702988935822"/>
          <c:h val="0.8807917288289201"/>
        </c:manualLayout>
      </c:layout>
      <c:barChart>
        <c:barDir val="bar"/>
        <c:grouping val="clustered"/>
        <c:ser>
          <c:idx val="0"/>
          <c:order val="0"/>
          <c:tx>
            <c:strRef>
              <c:f>Foglio1!$B$1</c:f>
              <c:strCache>
                <c:ptCount val="1"/>
                <c:pt idx="0">
                  <c:v>Errata gestione del territorio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dPt>
            <c:idx val="0"/>
          </c:dPt>
          <c:dPt>
            <c:idx val="1"/>
          </c:dPt>
          <c:dPt>
            <c:idx val="2"/>
          </c:dPt>
          <c:dPt>
            <c:idx val="3"/>
          </c:dPt>
          <c:dPt>
            <c:idx val="4"/>
          </c:dPt>
          <c:dPt>
            <c:idx val="5"/>
          </c:dPt>
          <c:dLbls>
            <c:numFmt formatCode="0%" sourceLinked="0"/>
            <c:txPr>
              <a:bodyPr/>
              <a:lstStyle/>
              <a:p>
                <a:pPr>
                  <a:defRPr sz="1200" b="1">
                    <a:solidFill>
                      <a:srgbClr val="333333"/>
                    </a:solidFill>
                    <a:latin typeface="Gill Sans MT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Foglio1!$A$3:$A$6</c:f>
              <c:strCache>
                <c:ptCount val="4"/>
                <c:pt idx="0">
                  <c:v> Val D'Aosta</c:v>
                </c:pt>
                <c:pt idx="1">
                  <c:v> Piemonte</c:v>
                </c:pt>
                <c:pt idx="2">
                  <c:v> Liguria</c:v>
                </c:pt>
                <c:pt idx="3">
                  <c:v> Lombardia</c:v>
                </c:pt>
              </c:strCache>
            </c:strRef>
          </c:cat>
          <c:val>
            <c:numRef>
              <c:f>Foglio1!$B$3:$B$6</c:f>
              <c:numCache>
                <c:formatCode>0%</c:formatCode>
                <c:ptCount val="4"/>
                <c:pt idx="0">
                  <c:v>0.23</c:v>
                </c:pt>
                <c:pt idx="1">
                  <c:v>0.31000000000000005</c:v>
                </c:pt>
                <c:pt idx="2">
                  <c:v>0.31000000000000005</c:v>
                </c:pt>
                <c:pt idx="3">
                  <c:v>0.29000000000000004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Abusivismo edilizio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Foglio1!$A$3:$A$6</c:f>
              <c:strCache>
                <c:ptCount val="4"/>
                <c:pt idx="0">
                  <c:v> Val D'Aosta</c:v>
                </c:pt>
                <c:pt idx="1">
                  <c:v> Piemonte</c:v>
                </c:pt>
                <c:pt idx="2">
                  <c:v> Liguria</c:v>
                </c:pt>
                <c:pt idx="3">
                  <c:v> Lombardia</c:v>
                </c:pt>
              </c:strCache>
            </c:strRef>
          </c:cat>
          <c:val>
            <c:numRef>
              <c:f>Foglio1!$C$3:$C$6</c:f>
              <c:numCache>
                <c:formatCode>0%</c:formatCode>
                <c:ptCount val="4"/>
                <c:pt idx="0">
                  <c:v>0.15000000000000002</c:v>
                </c:pt>
                <c:pt idx="1">
                  <c:v>0.2</c:v>
                </c:pt>
                <c:pt idx="2">
                  <c:v>0.29000000000000004</c:v>
                </c:pt>
                <c:pt idx="3">
                  <c:v>0.24000000000000002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Cambiamenti climatici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Foglio1!$A$3:$A$6</c:f>
              <c:strCache>
                <c:ptCount val="4"/>
                <c:pt idx="0">
                  <c:v> Val D'Aosta</c:v>
                </c:pt>
                <c:pt idx="1">
                  <c:v> Piemonte</c:v>
                </c:pt>
                <c:pt idx="2">
                  <c:v> Liguria</c:v>
                </c:pt>
                <c:pt idx="3">
                  <c:v> Lombardia</c:v>
                </c:pt>
              </c:strCache>
            </c:strRef>
          </c:cat>
          <c:val>
            <c:numRef>
              <c:f>Foglio1!$D$3:$D$6</c:f>
              <c:numCache>
                <c:formatCode>0%</c:formatCode>
                <c:ptCount val="4"/>
                <c:pt idx="0">
                  <c:v>0.30000000000000004</c:v>
                </c:pt>
                <c:pt idx="1">
                  <c:v>0.16</c:v>
                </c:pt>
                <c:pt idx="2">
                  <c:v>0.19</c:v>
                </c:pt>
                <c:pt idx="3">
                  <c:v>0.15000000000000002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Abbandono del territorio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Foglio1!$A$3:$A$6</c:f>
              <c:strCache>
                <c:ptCount val="4"/>
                <c:pt idx="0">
                  <c:v> Val D'Aosta</c:v>
                </c:pt>
                <c:pt idx="1">
                  <c:v> Piemonte</c:v>
                </c:pt>
                <c:pt idx="2">
                  <c:v> Liguria</c:v>
                </c:pt>
                <c:pt idx="3">
                  <c:v> Lombardia</c:v>
                </c:pt>
              </c:strCache>
            </c:strRef>
          </c:cat>
          <c:val>
            <c:numRef>
              <c:f>Foglio1!$E$3:$E$6</c:f>
              <c:numCache>
                <c:formatCode>0%</c:formatCode>
                <c:ptCount val="4"/>
                <c:pt idx="0">
                  <c:v>0.18000000000000002</c:v>
                </c:pt>
                <c:pt idx="1">
                  <c:v>0.17</c:v>
                </c:pt>
                <c:pt idx="2">
                  <c:v>6.0000000000000005E-2</c:v>
                </c:pt>
                <c:pt idx="3">
                  <c:v>0.2</c:v>
                </c:pt>
              </c:numCache>
            </c:numRef>
          </c:val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Caratteristiche del territorio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Foglio1!$A$3:$A$6</c:f>
              <c:strCache>
                <c:ptCount val="4"/>
                <c:pt idx="0">
                  <c:v> Val D'Aosta</c:v>
                </c:pt>
                <c:pt idx="1">
                  <c:v> Piemonte</c:v>
                </c:pt>
                <c:pt idx="2">
                  <c:v> Liguria</c:v>
                </c:pt>
                <c:pt idx="3">
                  <c:v> Lombardia</c:v>
                </c:pt>
              </c:strCache>
            </c:strRef>
          </c:cat>
          <c:val>
            <c:numRef>
              <c:f>Foglio1!$F$3:$F$6</c:f>
              <c:numCache>
                <c:formatCode>0%</c:formatCode>
                <c:ptCount val="4"/>
                <c:pt idx="0">
                  <c:v>9.0000000000000011E-2</c:v>
                </c:pt>
                <c:pt idx="1">
                  <c:v>0.12000000000000001</c:v>
                </c:pt>
                <c:pt idx="2">
                  <c:v>8.0000000000000016E-2</c:v>
                </c:pt>
                <c:pt idx="3">
                  <c:v>7.0000000000000021E-2</c:v>
                </c:pt>
              </c:numCache>
            </c:numRef>
          </c:val>
        </c:ser>
        <c:ser>
          <c:idx val="5"/>
          <c:order val="5"/>
          <c:tx>
            <c:strRef>
              <c:f>Foglio1!$G$1</c:f>
              <c:strCache>
                <c:ptCount val="1"/>
                <c:pt idx="0">
                  <c:v>Non so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Foglio1!$A$3:$A$6</c:f>
              <c:strCache>
                <c:ptCount val="4"/>
                <c:pt idx="0">
                  <c:v> Val D'Aosta</c:v>
                </c:pt>
                <c:pt idx="1">
                  <c:v> Piemonte</c:v>
                </c:pt>
                <c:pt idx="2">
                  <c:v> Liguria</c:v>
                </c:pt>
                <c:pt idx="3">
                  <c:v> Lombardia</c:v>
                </c:pt>
              </c:strCache>
            </c:strRef>
          </c:cat>
          <c:val>
            <c:numRef>
              <c:f>Foglio1!$G$3:$G$6</c:f>
              <c:numCache>
                <c:formatCode>0%</c:formatCode>
                <c:ptCount val="4"/>
                <c:pt idx="0">
                  <c:v>0.05</c:v>
                </c:pt>
                <c:pt idx="1">
                  <c:v>4.0000000000000008E-2</c:v>
                </c:pt>
                <c:pt idx="2">
                  <c:v>7.0000000000000021E-2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36"/>
        <c:axId val="126235776"/>
        <c:axId val="126237312"/>
      </c:barChart>
      <c:catAx>
        <c:axId val="126235776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rgbClr val="333333"/>
                </a:solidFill>
                <a:latin typeface="Gill Sans MT"/>
              </a:defRPr>
            </a:pPr>
            <a:endParaRPr lang="it-IT"/>
          </a:p>
        </c:txPr>
        <c:crossAx val="126237312"/>
        <c:crosses val="autoZero"/>
        <c:auto val="1"/>
        <c:lblAlgn val="ctr"/>
        <c:lblOffset val="100"/>
      </c:catAx>
      <c:valAx>
        <c:axId val="12623731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26235776"/>
        <c:crosses val="autoZero"/>
        <c:crossBetween val="between"/>
        <c:majorUnit val="0.5"/>
        <c:minorUnit val="0.4"/>
      </c:valAx>
    </c:plotArea>
    <c:legend>
      <c:legendPos val="r"/>
      <c:layout>
        <c:manualLayout>
          <c:xMode val="edge"/>
          <c:yMode val="edge"/>
          <c:x val="0.66000779332150483"/>
          <c:y val="0.71737548118928762"/>
          <c:w val="0.28859996124525622"/>
          <c:h val="0.2597813766783808"/>
        </c:manualLayout>
      </c:layout>
      <c:overlay val="1"/>
      <c:txPr>
        <a:bodyPr/>
        <a:lstStyle/>
        <a:p>
          <a:pPr>
            <a:defRPr sz="1000" b="0">
              <a:solidFill>
                <a:srgbClr val="333333"/>
              </a:solidFill>
              <a:latin typeface="Gill Sans MT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hart>
    <c:autoTitleDeleted val="1"/>
    <c:plotArea>
      <c:layout>
        <c:manualLayout>
          <c:layoutTarget val="inner"/>
          <c:xMode val="edge"/>
          <c:yMode val="edge"/>
          <c:x val="0.24906763819255334"/>
          <c:y val="7.2609507962662481E-2"/>
          <c:w val="0.63119702988935822"/>
          <c:h val="0.8807917288289201"/>
        </c:manualLayout>
      </c:layout>
      <c:barChart>
        <c:barDir val="bar"/>
        <c:grouping val="clustered"/>
        <c:ser>
          <c:idx val="0"/>
          <c:order val="0"/>
          <c:tx>
            <c:strRef>
              <c:f>Foglio1!$B$1</c:f>
              <c:strCache>
                <c:ptCount val="1"/>
                <c:pt idx="0">
                  <c:v>Errata gestione del territorio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dPt>
            <c:idx val="0"/>
          </c:dPt>
          <c:dPt>
            <c:idx val="1"/>
          </c:dPt>
          <c:dPt>
            <c:idx val="2"/>
          </c:dPt>
          <c:dPt>
            <c:idx val="3"/>
          </c:dPt>
          <c:dPt>
            <c:idx val="4"/>
          </c:dPt>
          <c:dPt>
            <c:idx val="5"/>
          </c:dPt>
          <c:dLbls>
            <c:numFmt formatCode="0%" sourceLinked="0"/>
            <c:txPr>
              <a:bodyPr/>
              <a:lstStyle/>
              <a:p>
                <a:pPr>
                  <a:defRPr sz="1200" b="1">
                    <a:solidFill>
                      <a:srgbClr val="333333"/>
                    </a:solidFill>
                    <a:latin typeface="Gill Sans MT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Foglio1!$A$7:$A$10</c:f>
              <c:strCache>
                <c:ptCount val="4"/>
                <c:pt idx="0">
                  <c:v> Trentino Alto Adige</c:v>
                </c:pt>
                <c:pt idx="1">
                  <c:v> Veneto</c:v>
                </c:pt>
                <c:pt idx="2">
                  <c:v> Friuli Venezia Giulia</c:v>
                </c:pt>
                <c:pt idx="3">
                  <c:v> Emilia</c:v>
                </c:pt>
              </c:strCache>
            </c:strRef>
          </c:cat>
          <c:val>
            <c:numRef>
              <c:f>Foglio1!$B$7:$B$10</c:f>
              <c:numCache>
                <c:formatCode>0%</c:formatCode>
                <c:ptCount val="4"/>
                <c:pt idx="0">
                  <c:v>0.21000000000000002</c:v>
                </c:pt>
                <c:pt idx="1">
                  <c:v>0.35000000000000003</c:v>
                </c:pt>
                <c:pt idx="2">
                  <c:v>0.2</c:v>
                </c:pt>
                <c:pt idx="3">
                  <c:v>0.28000000000000008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Abusivismo edilizio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Foglio1!$A$7:$A$10</c:f>
              <c:strCache>
                <c:ptCount val="4"/>
                <c:pt idx="0">
                  <c:v> Trentino Alto Adige</c:v>
                </c:pt>
                <c:pt idx="1">
                  <c:v> Veneto</c:v>
                </c:pt>
                <c:pt idx="2">
                  <c:v> Friuli Venezia Giulia</c:v>
                </c:pt>
                <c:pt idx="3">
                  <c:v> Emilia</c:v>
                </c:pt>
              </c:strCache>
            </c:strRef>
          </c:cat>
          <c:val>
            <c:numRef>
              <c:f>Foglio1!$C$7:$C$10</c:f>
              <c:numCache>
                <c:formatCode>0%</c:formatCode>
                <c:ptCount val="4"/>
                <c:pt idx="0">
                  <c:v>0.18000000000000002</c:v>
                </c:pt>
                <c:pt idx="1">
                  <c:v>0.23</c:v>
                </c:pt>
                <c:pt idx="2">
                  <c:v>0.17</c:v>
                </c:pt>
                <c:pt idx="3">
                  <c:v>0.21000000000000002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Cambiamenti climatici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Foglio1!$A$7:$A$10</c:f>
              <c:strCache>
                <c:ptCount val="4"/>
                <c:pt idx="0">
                  <c:v> Trentino Alto Adige</c:v>
                </c:pt>
                <c:pt idx="1">
                  <c:v> Veneto</c:v>
                </c:pt>
                <c:pt idx="2">
                  <c:v> Friuli Venezia Giulia</c:v>
                </c:pt>
                <c:pt idx="3">
                  <c:v> Emilia</c:v>
                </c:pt>
              </c:strCache>
            </c:strRef>
          </c:cat>
          <c:val>
            <c:numRef>
              <c:f>Foglio1!$D$7:$D$10</c:f>
              <c:numCache>
                <c:formatCode>0%</c:formatCode>
                <c:ptCount val="4"/>
                <c:pt idx="0">
                  <c:v>0.45</c:v>
                </c:pt>
                <c:pt idx="1">
                  <c:v>0.13</c:v>
                </c:pt>
                <c:pt idx="2">
                  <c:v>0.17</c:v>
                </c:pt>
                <c:pt idx="3">
                  <c:v>0.16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Abbandono del territorio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Foglio1!$A$7:$A$10</c:f>
              <c:strCache>
                <c:ptCount val="4"/>
                <c:pt idx="0">
                  <c:v> Trentino Alto Adige</c:v>
                </c:pt>
                <c:pt idx="1">
                  <c:v> Veneto</c:v>
                </c:pt>
                <c:pt idx="2">
                  <c:v> Friuli Venezia Giulia</c:v>
                </c:pt>
                <c:pt idx="3">
                  <c:v> Emilia</c:v>
                </c:pt>
              </c:strCache>
            </c:strRef>
          </c:cat>
          <c:val>
            <c:numRef>
              <c:f>Foglio1!$E$7:$E$10</c:f>
              <c:numCache>
                <c:formatCode>0%</c:formatCode>
                <c:ptCount val="4"/>
                <c:pt idx="0">
                  <c:v>6.0000000000000005E-2</c:v>
                </c:pt>
                <c:pt idx="1">
                  <c:v>0.15000000000000002</c:v>
                </c:pt>
                <c:pt idx="2">
                  <c:v>0.27</c:v>
                </c:pt>
                <c:pt idx="3">
                  <c:v>0.17</c:v>
                </c:pt>
              </c:numCache>
            </c:numRef>
          </c:val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Caratteristiche del territorio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Foglio1!$A$7:$A$10</c:f>
              <c:strCache>
                <c:ptCount val="4"/>
                <c:pt idx="0">
                  <c:v> Trentino Alto Adige</c:v>
                </c:pt>
                <c:pt idx="1">
                  <c:v> Veneto</c:v>
                </c:pt>
                <c:pt idx="2">
                  <c:v> Friuli Venezia Giulia</c:v>
                </c:pt>
                <c:pt idx="3">
                  <c:v> Emilia</c:v>
                </c:pt>
              </c:strCache>
            </c:strRef>
          </c:cat>
          <c:val>
            <c:numRef>
              <c:f>Foglio1!$F$7:$F$10</c:f>
              <c:numCache>
                <c:formatCode>0%</c:formatCode>
                <c:ptCount val="4"/>
                <c:pt idx="0">
                  <c:v>0.1</c:v>
                </c:pt>
                <c:pt idx="1">
                  <c:v>8.0000000000000016E-2</c:v>
                </c:pt>
                <c:pt idx="2">
                  <c:v>0.13</c:v>
                </c:pt>
                <c:pt idx="3">
                  <c:v>0.11</c:v>
                </c:pt>
              </c:numCache>
            </c:numRef>
          </c:val>
        </c:ser>
        <c:ser>
          <c:idx val="5"/>
          <c:order val="5"/>
          <c:tx>
            <c:strRef>
              <c:f>Foglio1!$G$1</c:f>
              <c:strCache>
                <c:ptCount val="1"/>
                <c:pt idx="0">
                  <c:v>Non so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Foglio1!$A$7:$A$10</c:f>
              <c:strCache>
                <c:ptCount val="4"/>
                <c:pt idx="0">
                  <c:v> Trentino Alto Adige</c:v>
                </c:pt>
                <c:pt idx="1">
                  <c:v> Veneto</c:v>
                </c:pt>
                <c:pt idx="2">
                  <c:v> Friuli Venezia Giulia</c:v>
                </c:pt>
                <c:pt idx="3">
                  <c:v> Emilia</c:v>
                </c:pt>
              </c:strCache>
            </c:strRef>
          </c:cat>
          <c:val>
            <c:numRef>
              <c:f>Foglio1!$G$7:$G$10</c:f>
              <c:numCache>
                <c:formatCode>0%</c:formatCode>
                <c:ptCount val="4"/>
                <c:pt idx="1">
                  <c:v>6.0000000000000005E-2</c:v>
                </c:pt>
                <c:pt idx="2">
                  <c:v>6.0000000000000005E-2</c:v>
                </c:pt>
                <c:pt idx="3">
                  <c:v>7.0000000000000021E-2</c:v>
                </c:pt>
              </c:numCache>
            </c:numRef>
          </c:val>
        </c:ser>
        <c:dLbls>
          <c:showVal val="1"/>
        </c:dLbls>
        <c:gapWidth val="36"/>
        <c:axId val="126382848"/>
        <c:axId val="126384384"/>
      </c:barChart>
      <c:catAx>
        <c:axId val="126382848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rgbClr val="333333"/>
                </a:solidFill>
                <a:latin typeface="Gill Sans MT"/>
              </a:defRPr>
            </a:pPr>
            <a:endParaRPr lang="it-IT"/>
          </a:p>
        </c:txPr>
        <c:crossAx val="126384384"/>
        <c:crosses val="autoZero"/>
        <c:auto val="1"/>
        <c:lblAlgn val="ctr"/>
        <c:lblOffset val="100"/>
      </c:catAx>
      <c:valAx>
        <c:axId val="1263843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26382848"/>
        <c:crosses val="autoZero"/>
        <c:crossBetween val="between"/>
        <c:majorUnit val="0.5"/>
        <c:minorUnit val="0.4"/>
      </c:valAx>
    </c:plotArea>
    <c:legend>
      <c:legendPos val="r"/>
      <c:layout>
        <c:manualLayout>
          <c:xMode val="edge"/>
          <c:yMode val="edge"/>
          <c:x val="0.6620775378449526"/>
          <c:y val="0.70722572635182068"/>
          <c:w val="0.28859996124525622"/>
          <c:h val="0.2597813766783808"/>
        </c:manualLayout>
      </c:layout>
      <c:overlay val="1"/>
      <c:txPr>
        <a:bodyPr/>
        <a:lstStyle/>
        <a:p>
          <a:pPr>
            <a:defRPr sz="1000" b="0">
              <a:solidFill>
                <a:srgbClr val="333333"/>
              </a:solidFill>
              <a:latin typeface="Gill Sans MT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hart>
    <c:autoTitleDeleted val="1"/>
    <c:plotArea>
      <c:layout>
        <c:manualLayout>
          <c:layoutTarget val="inner"/>
          <c:xMode val="edge"/>
          <c:yMode val="edge"/>
          <c:x val="0.24906763819255334"/>
          <c:y val="7.2609507962662481E-2"/>
          <c:w val="0.63119702988935822"/>
          <c:h val="0.8807917288289201"/>
        </c:manualLayout>
      </c:layout>
      <c:barChart>
        <c:barDir val="bar"/>
        <c:grouping val="clustered"/>
        <c:ser>
          <c:idx val="0"/>
          <c:order val="0"/>
          <c:tx>
            <c:strRef>
              <c:f>Foglio1!$B$1</c:f>
              <c:strCache>
                <c:ptCount val="1"/>
                <c:pt idx="0">
                  <c:v>Errata gestione del territorio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dPt>
            <c:idx val="0"/>
          </c:dPt>
          <c:dPt>
            <c:idx val="1"/>
          </c:dPt>
          <c:dPt>
            <c:idx val="2"/>
          </c:dPt>
          <c:dPt>
            <c:idx val="3"/>
          </c:dPt>
          <c:dPt>
            <c:idx val="4"/>
          </c:dPt>
          <c:dPt>
            <c:idx val="5"/>
          </c:dPt>
          <c:dLbls>
            <c:numFmt formatCode="0%" sourceLinked="0"/>
            <c:txPr>
              <a:bodyPr/>
              <a:lstStyle/>
              <a:p>
                <a:pPr>
                  <a:defRPr sz="1200" b="1">
                    <a:solidFill>
                      <a:srgbClr val="333333"/>
                    </a:solidFill>
                    <a:latin typeface="Gill Sans MT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(Foglio1!$A$11:$A$12;Foglio1!$A$14)</c:f>
              <c:strCache>
                <c:ptCount val="3"/>
                <c:pt idx="0">
                  <c:v> Toscana</c:v>
                </c:pt>
                <c:pt idx="1">
                  <c:v> Marche</c:v>
                </c:pt>
                <c:pt idx="2">
                  <c:v> Lazio</c:v>
                </c:pt>
              </c:strCache>
            </c:strRef>
          </c:cat>
          <c:val>
            <c:numRef>
              <c:f>(Foglio1!$B$11:$B$12;Foglio1!$B$14)</c:f>
              <c:numCache>
                <c:formatCode>0%</c:formatCode>
                <c:ptCount val="3"/>
                <c:pt idx="0">
                  <c:v>0.27</c:v>
                </c:pt>
                <c:pt idx="1">
                  <c:v>0.27</c:v>
                </c:pt>
                <c:pt idx="2">
                  <c:v>0.31000000000000005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Abusivismo edilizio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(Foglio1!$A$11:$A$12;Foglio1!$A$14)</c:f>
              <c:strCache>
                <c:ptCount val="3"/>
                <c:pt idx="0">
                  <c:v> Toscana</c:v>
                </c:pt>
                <c:pt idx="1">
                  <c:v> Marche</c:v>
                </c:pt>
                <c:pt idx="2">
                  <c:v> Lazio</c:v>
                </c:pt>
              </c:strCache>
            </c:strRef>
          </c:cat>
          <c:val>
            <c:numRef>
              <c:f>(Foglio1!$C$11:$C$12;Foglio1!$C$14)</c:f>
              <c:numCache>
                <c:formatCode>0%</c:formatCode>
                <c:ptCount val="3"/>
                <c:pt idx="0">
                  <c:v>0.18000000000000002</c:v>
                </c:pt>
                <c:pt idx="1">
                  <c:v>0.22</c:v>
                </c:pt>
                <c:pt idx="2">
                  <c:v>0.27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Cambiamenti climatici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(Foglio1!$A$11:$A$12;Foglio1!$A$14)</c:f>
              <c:strCache>
                <c:ptCount val="3"/>
                <c:pt idx="0">
                  <c:v> Toscana</c:v>
                </c:pt>
                <c:pt idx="1">
                  <c:v> Marche</c:v>
                </c:pt>
                <c:pt idx="2">
                  <c:v> Lazio</c:v>
                </c:pt>
              </c:strCache>
            </c:strRef>
          </c:cat>
          <c:val>
            <c:numRef>
              <c:f>(Foglio1!$D$11:$D$12;Foglio1!$D$14)</c:f>
              <c:numCache>
                <c:formatCode>0%</c:formatCode>
                <c:ptCount val="3"/>
                <c:pt idx="0">
                  <c:v>0.17</c:v>
                </c:pt>
                <c:pt idx="1">
                  <c:v>0.22</c:v>
                </c:pt>
                <c:pt idx="2">
                  <c:v>0.17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Abbandono del territorio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(Foglio1!$A$11:$A$12;Foglio1!$A$14)</c:f>
              <c:strCache>
                <c:ptCount val="3"/>
                <c:pt idx="0">
                  <c:v> Toscana</c:v>
                </c:pt>
                <c:pt idx="1">
                  <c:v> Marche</c:v>
                </c:pt>
                <c:pt idx="2">
                  <c:v> Lazio</c:v>
                </c:pt>
              </c:strCache>
            </c:strRef>
          </c:cat>
          <c:val>
            <c:numRef>
              <c:f>(Foglio1!$E$11:$E$12;Foglio1!$E$14)</c:f>
              <c:numCache>
                <c:formatCode>0%</c:formatCode>
                <c:ptCount val="3"/>
                <c:pt idx="0">
                  <c:v>0.24000000000000002</c:v>
                </c:pt>
                <c:pt idx="1">
                  <c:v>0.13</c:v>
                </c:pt>
                <c:pt idx="2">
                  <c:v>0.13</c:v>
                </c:pt>
              </c:numCache>
            </c:numRef>
          </c:val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Caratteristiche del territorio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(Foglio1!$A$11:$A$12;Foglio1!$A$14)</c:f>
              <c:strCache>
                <c:ptCount val="3"/>
                <c:pt idx="0">
                  <c:v> Toscana</c:v>
                </c:pt>
                <c:pt idx="1">
                  <c:v> Marche</c:v>
                </c:pt>
                <c:pt idx="2">
                  <c:v> Lazio</c:v>
                </c:pt>
              </c:strCache>
            </c:strRef>
          </c:cat>
          <c:val>
            <c:numRef>
              <c:f>(Foglio1!$F$11:$F$12;Foglio1!$F$14)</c:f>
              <c:numCache>
                <c:formatCode>0%</c:formatCode>
                <c:ptCount val="3"/>
                <c:pt idx="0">
                  <c:v>9.0000000000000011E-2</c:v>
                </c:pt>
                <c:pt idx="1">
                  <c:v>0.11</c:v>
                </c:pt>
                <c:pt idx="2">
                  <c:v>7.0000000000000021E-2</c:v>
                </c:pt>
              </c:numCache>
            </c:numRef>
          </c:val>
        </c:ser>
        <c:ser>
          <c:idx val="5"/>
          <c:order val="5"/>
          <c:tx>
            <c:strRef>
              <c:f>Foglio1!$G$1</c:f>
              <c:strCache>
                <c:ptCount val="1"/>
                <c:pt idx="0">
                  <c:v>Non so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dLbls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(Foglio1!$A$11:$A$12;Foglio1!$A$14)</c:f>
              <c:strCache>
                <c:ptCount val="3"/>
                <c:pt idx="0">
                  <c:v> Toscana</c:v>
                </c:pt>
                <c:pt idx="1">
                  <c:v> Marche</c:v>
                </c:pt>
                <c:pt idx="2">
                  <c:v> Lazio</c:v>
                </c:pt>
              </c:strCache>
            </c:strRef>
          </c:cat>
          <c:val>
            <c:numRef>
              <c:f>(Foglio1!$G$11:$G$12;Foglio1!$G$14)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dLbls/>
        <c:gapWidth val="36"/>
        <c:axId val="2266624"/>
        <c:axId val="2268160"/>
      </c:barChart>
      <c:catAx>
        <c:axId val="2266624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rgbClr val="333333"/>
                </a:solidFill>
                <a:latin typeface="Gill Sans MT"/>
              </a:defRPr>
            </a:pPr>
            <a:endParaRPr lang="it-IT"/>
          </a:p>
        </c:txPr>
        <c:crossAx val="2268160"/>
        <c:crosses val="autoZero"/>
        <c:auto val="1"/>
        <c:lblAlgn val="ctr"/>
        <c:lblOffset val="100"/>
      </c:catAx>
      <c:valAx>
        <c:axId val="226816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2266624"/>
        <c:crosses val="autoZero"/>
        <c:crossBetween val="between"/>
        <c:majorUnit val="0.5"/>
        <c:minorUnit val="0.4"/>
      </c:valAx>
    </c:plotArea>
    <c:legend>
      <c:legendPos val="r"/>
      <c:layout>
        <c:manualLayout>
          <c:xMode val="edge"/>
          <c:yMode val="edge"/>
          <c:x val="0.58549699047738246"/>
          <c:y val="0.66408926829258563"/>
          <c:w val="0.28859996124525622"/>
          <c:h val="0.2597813766783808"/>
        </c:manualLayout>
      </c:layout>
      <c:overlay val="1"/>
      <c:txPr>
        <a:bodyPr/>
        <a:lstStyle/>
        <a:p>
          <a:pPr>
            <a:defRPr sz="1000" b="0">
              <a:solidFill>
                <a:srgbClr val="333333"/>
              </a:solidFill>
              <a:latin typeface="Gill Sans MT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hart>
    <c:autoTitleDeleted val="1"/>
    <c:plotArea>
      <c:layout>
        <c:manualLayout>
          <c:layoutTarget val="inner"/>
          <c:xMode val="edge"/>
          <c:yMode val="edge"/>
          <c:x val="0.32978771428985854"/>
          <c:y val="3.201048861279425E-2"/>
          <c:w val="0.55047691314064484"/>
          <c:h val="0.95184001269119001"/>
        </c:manualLayout>
      </c:layout>
      <c:barChart>
        <c:barDir val="bar"/>
        <c:grouping val="clustered"/>
        <c:ser>
          <c:idx val="0"/>
          <c:order val="0"/>
          <c:tx>
            <c:strRef>
              <c:f>Foglio1!$B$1</c:f>
              <c:strCache>
                <c:ptCount val="1"/>
                <c:pt idx="0">
                  <c:v>Errata gestione del territorio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dPt>
            <c:idx val="0"/>
          </c:dPt>
          <c:dPt>
            <c:idx val="1"/>
          </c:dPt>
          <c:dPt>
            <c:idx val="2"/>
          </c:dPt>
          <c:dPt>
            <c:idx val="3"/>
          </c:dPt>
          <c:dPt>
            <c:idx val="4"/>
          </c:dPt>
          <c:dPt>
            <c:idx val="5"/>
          </c:dPt>
          <c:dLbls>
            <c:numFmt formatCode="0%" sourceLinked="0"/>
            <c:txPr>
              <a:bodyPr/>
              <a:lstStyle/>
              <a:p>
                <a:pPr>
                  <a:defRPr sz="1100" b="1">
                    <a:solidFill>
                      <a:srgbClr val="333333"/>
                    </a:solidFill>
                    <a:latin typeface="Gill Sans MT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(Foglio1!$A$16:$A$18;Foglio1!$A$20:$A$22)</c:f>
              <c:strCache>
                <c:ptCount val="6"/>
                <c:pt idx="0">
                  <c:v> Abruzzi</c:v>
                </c:pt>
                <c:pt idx="1">
                  <c:v> Campania</c:v>
                </c:pt>
                <c:pt idx="2">
                  <c:v> Puglia</c:v>
                </c:pt>
                <c:pt idx="3">
                  <c:v> Calabria</c:v>
                </c:pt>
                <c:pt idx="4">
                  <c:v> Sicilia</c:v>
                </c:pt>
                <c:pt idx="5">
                  <c:v> Sardegna</c:v>
                </c:pt>
              </c:strCache>
            </c:strRef>
          </c:cat>
          <c:val>
            <c:numRef>
              <c:f>(Foglio1!$B$16:$B$18;Foglio1!$B$20:$B$22)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0.17</c:v>
                </c:pt>
                <c:pt idx="3">
                  <c:v>0.26</c:v>
                </c:pt>
                <c:pt idx="4">
                  <c:v>0.24000000000000002</c:v>
                </c:pt>
                <c:pt idx="5">
                  <c:v>0.34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Abusivismo edilizio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1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(Foglio1!$A$16:$A$18;Foglio1!$A$20:$A$22)</c:f>
              <c:strCache>
                <c:ptCount val="6"/>
                <c:pt idx="0">
                  <c:v> Abruzzi</c:v>
                </c:pt>
                <c:pt idx="1">
                  <c:v> Campania</c:v>
                </c:pt>
                <c:pt idx="2">
                  <c:v> Puglia</c:v>
                </c:pt>
                <c:pt idx="3">
                  <c:v> Calabria</c:v>
                </c:pt>
                <c:pt idx="4">
                  <c:v> Sicilia</c:v>
                </c:pt>
                <c:pt idx="5">
                  <c:v> Sardegna</c:v>
                </c:pt>
              </c:strCache>
            </c:strRef>
          </c:cat>
          <c:val>
            <c:numRef>
              <c:f>(Foglio1!$C$16:$C$18;Foglio1!$C$20:$C$22)</c:f>
              <c:numCache>
                <c:formatCode>0%</c:formatCode>
                <c:ptCount val="6"/>
                <c:pt idx="0">
                  <c:v>0.21000000000000002</c:v>
                </c:pt>
                <c:pt idx="1">
                  <c:v>0.28000000000000008</c:v>
                </c:pt>
                <c:pt idx="2">
                  <c:v>0.38000000000000006</c:v>
                </c:pt>
                <c:pt idx="3">
                  <c:v>0.26</c:v>
                </c:pt>
                <c:pt idx="4">
                  <c:v>0.33000000000000007</c:v>
                </c:pt>
                <c:pt idx="5">
                  <c:v>0.26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Cambiamenti climatici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1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(Foglio1!$A$16:$A$18;Foglio1!$A$20:$A$22)</c:f>
              <c:strCache>
                <c:ptCount val="6"/>
                <c:pt idx="0">
                  <c:v> Abruzzi</c:v>
                </c:pt>
                <c:pt idx="1">
                  <c:v> Campania</c:v>
                </c:pt>
                <c:pt idx="2">
                  <c:v> Puglia</c:v>
                </c:pt>
                <c:pt idx="3">
                  <c:v> Calabria</c:v>
                </c:pt>
                <c:pt idx="4">
                  <c:v> Sicilia</c:v>
                </c:pt>
                <c:pt idx="5">
                  <c:v> Sardegna</c:v>
                </c:pt>
              </c:strCache>
            </c:strRef>
          </c:cat>
          <c:val>
            <c:numRef>
              <c:f>(Foglio1!$D$16:$D$18;Foglio1!$D$20:$D$22)</c:f>
              <c:numCache>
                <c:formatCode>0%</c:formatCode>
                <c:ptCount val="6"/>
                <c:pt idx="0">
                  <c:v>0.17</c:v>
                </c:pt>
                <c:pt idx="1">
                  <c:v>0.16</c:v>
                </c:pt>
                <c:pt idx="2">
                  <c:v>0.25</c:v>
                </c:pt>
                <c:pt idx="3">
                  <c:v>0.14000000000000001</c:v>
                </c:pt>
                <c:pt idx="4">
                  <c:v>0.15000000000000002</c:v>
                </c:pt>
                <c:pt idx="5">
                  <c:v>9.0000000000000011E-2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Abbandono del territorio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1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(Foglio1!$A$16:$A$18;Foglio1!$A$20:$A$22)</c:f>
              <c:strCache>
                <c:ptCount val="6"/>
                <c:pt idx="0">
                  <c:v> Abruzzi</c:v>
                </c:pt>
                <c:pt idx="1">
                  <c:v> Campania</c:v>
                </c:pt>
                <c:pt idx="2">
                  <c:v> Puglia</c:v>
                </c:pt>
                <c:pt idx="3">
                  <c:v> Calabria</c:v>
                </c:pt>
                <c:pt idx="4">
                  <c:v> Sicilia</c:v>
                </c:pt>
                <c:pt idx="5">
                  <c:v> Sardegna</c:v>
                </c:pt>
              </c:strCache>
            </c:strRef>
          </c:cat>
          <c:val>
            <c:numRef>
              <c:f>(Foglio1!$E$16:$E$18;Foglio1!$E$20:$E$22)</c:f>
              <c:numCache>
                <c:formatCode>0%</c:formatCode>
                <c:ptCount val="6"/>
                <c:pt idx="0">
                  <c:v>0.15000000000000002</c:v>
                </c:pt>
                <c:pt idx="1">
                  <c:v>0.17</c:v>
                </c:pt>
                <c:pt idx="2">
                  <c:v>8.0000000000000016E-2</c:v>
                </c:pt>
                <c:pt idx="3">
                  <c:v>0.2</c:v>
                </c:pt>
                <c:pt idx="4">
                  <c:v>0.1</c:v>
                </c:pt>
                <c:pt idx="5">
                  <c:v>0.15000000000000002</c:v>
                </c:pt>
              </c:numCache>
            </c:numRef>
          </c:val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Caratteristiche del territorio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1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(Foglio1!$A$16:$A$18;Foglio1!$A$20:$A$22)</c:f>
              <c:strCache>
                <c:ptCount val="6"/>
                <c:pt idx="0">
                  <c:v> Abruzzi</c:v>
                </c:pt>
                <c:pt idx="1">
                  <c:v> Campania</c:v>
                </c:pt>
                <c:pt idx="2">
                  <c:v> Puglia</c:v>
                </c:pt>
                <c:pt idx="3">
                  <c:v> Calabria</c:v>
                </c:pt>
                <c:pt idx="4">
                  <c:v> Sicilia</c:v>
                </c:pt>
                <c:pt idx="5">
                  <c:v> Sardegna</c:v>
                </c:pt>
              </c:strCache>
            </c:strRef>
          </c:cat>
          <c:val>
            <c:numRef>
              <c:f>(Foglio1!$F$16:$F$18;Foglio1!$F$20:$F$22)</c:f>
              <c:numCache>
                <c:formatCode>0%</c:formatCode>
                <c:ptCount val="6"/>
                <c:pt idx="0">
                  <c:v>0.13</c:v>
                </c:pt>
                <c:pt idx="1">
                  <c:v>7.0000000000000021E-2</c:v>
                </c:pt>
                <c:pt idx="2">
                  <c:v>9.0000000000000011E-2</c:v>
                </c:pt>
                <c:pt idx="3">
                  <c:v>0.11</c:v>
                </c:pt>
                <c:pt idx="4">
                  <c:v>0.13</c:v>
                </c:pt>
                <c:pt idx="5">
                  <c:v>0.05</c:v>
                </c:pt>
              </c:numCache>
            </c:numRef>
          </c:val>
        </c:ser>
        <c:ser>
          <c:idx val="5"/>
          <c:order val="5"/>
          <c:tx>
            <c:strRef>
              <c:f>Foglio1!$G$1</c:f>
              <c:strCache>
                <c:ptCount val="1"/>
                <c:pt idx="0">
                  <c:v>Non so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dLbls>
            <c:txPr>
              <a:bodyPr/>
              <a:lstStyle/>
              <a:p>
                <a:pPr algn="ctr">
                  <a:defRPr lang="it-IT" sz="110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Val val="1"/>
          </c:dLbls>
          <c:cat>
            <c:strRef>
              <c:f>(Foglio1!$A$16:$A$18;Foglio1!$A$20:$A$22)</c:f>
              <c:strCache>
                <c:ptCount val="6"/>
                <c:pt idx="0">
                  <c:v> Abruzzi</c:v>
                </c:pt>
                <c:pt idx="1">
                  <c:v> Campania</c:v>
                </c:pt>
                <c:pt idx="2">
                  <c:v> Puglia</c:v>
                </c:pt>
                <c:pt idx="3">
                  <c:v> Calabria</c:v>
                </c:pt>
                <c:pt idx="4">
                  <c:v> Sicilia</c:v>
                </c:pt>
                <c:pt idx="5">
                  <c:v> Sardegna</c:v>
                </c:pt>
              </c:strCache>
            </c:strRef>
          </c:cat>
          <c:val>
            <c:numRef>
              <c:f>(Foglio1!$G$16:$G$18;Foglio1!$G$20:$G$22)</c:f>
              <c:numCache>
                <c:formatCode>0%</c:formatCode>
                <c:ptCount val="6"/>
                <c:pt idx="0">
                  <c:v>9.0000000000000011E-2</c:v>
                </c:pt>
                <c:pt idx="1">
                  <c:v>7.0000000000000021E-2</c:v>
                </c:pt>
                <c:pt idx="2">
                  <c:v>3.0000000000000002E-2</c:v>
                </c:pt>
                <c:pt idx="3">
                  <c:v>3.0000000000000002E-2</c:v>
                </c:pt>
                <c:pt idx="4">
                  <c:v>0.05</c:v>
                </c:pt>
                <c:pt idx="5">
                  <c:v>0.11</c:v>
                </c:pt>
              </c:numCache>
            </c:numRef>
          </c:val>
        </c:ser>
        <c:dLbls/>
        <c:gapWidth val="36"/>
        <c:axId val="142767232"/>
        <c:axId val="142768768"/>
      </c:barChart>
      <c:catAx>
        <c:axId val="142767232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rgbClr val="333333"/>
                </a:solidFill>
                <a:latin typeface="Gill Sans MT"/>
              </a:defRPr>
            </a:pPr>
            <a:endParaRPr lang="it-IT"/>
          </a:p>
        </c:txPr>
        <c:crossAx val="142768768"/>
        <c:crosses val="autoZero"/>
        <c:auto val="1"/>
        <c:lblAlgn val="ctr"/>
        <c:lblOffset val="100"/>
      </c:catAx>
      <c:valAx>
        <c:axId val="1427687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42767232"/>
        <c:crosses val="autoZero"/>
        <c:crossBetween val="between"/>
        <c:majorUnit val="0.5"/>
        <c:minorUnit val="0.4"/>
      </c:valAx>
    </c:plotArea>
    <c:legend>
      <c:legendPos val="r"/>
      <c:layout>
        <c:manualLayout>
          <c:xMode val="edge"/>
          <c:yMode val="edge"/>
          <c:x val="0.68484472760287918"/>
          <c:y val="0.66408926829258563"/>
          <c:w val="0.28859996124525622"/>
          <c:h val="0.24903667695207229"/>
        </c:manualLayout>
      </c:layout>
      <c:overlay val="1"/>
      <c:txPr>
        <a:bodyPr/>
        <a:lstStyle/>
        <a:p>
          <a:pPr>
            <a:defRPr sz="1000" b="0">
              <a:solidFill>
                <a:srgbClr val="333333"/>
              </a:solidFill>
              <a:latin typeface="Gill Sans MT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view3D>
      <c:rotX val="40"/>
      <c:rotY val="170"/>
      <c:depthPercent val="110"/>
      <c:perspective val="80"/>
    </c:view3D>
    <c:plotArea>
      <c:layout>
        <c:manualLayout>
          <c:layoutTarget val="inner"/>
          <c:xMode val="edge"/>
          <c:yMode val="edge"/>
          <c:x val="0.18269876216358893"/>
          <c:y val="0.16187422839506171"/>
          <c:w val="0.63993997170603145"/>
          <c:h val="0.61526736111111091"/>
        </c:manualLayout>
      </c:layout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Colonna2</c:v>
                </c:pt>
              </c:strCache>
            </c:strRef>
          </c:tx>
          <c:explosion val="11"/>
          <c:dPt>
            <c:idx val="0"/>
            <c:spPr>
              <a:gradFill flip="none" rotWithShape="1">
                <a:gsLst>
                  <a:gs pos="0">
                    <a:srgbClr val="76A824"/>
                  </a:gs>
                  <a:gs pos="37000">
                    <a:srgbClr val="76A824"/>
                  </a:gs>
                  <a:gs pos="100000">
                    <a:schemeClr val="bg1"/>
                  </a:gs>
                </a:gsLst>
                <a:path path="circle">
                  <a:fillToRect l="100000" t="100000"/>
                </a:path>
                <a:tileRect r="-100000" b="-100000"/>
              </a:gradFill>
            </c:spPr>
          </c:dPt>
          <c:dPt>
            <c:idx val="1"/>
            <c:spPr>
              <a:gradFill>
                <a:gsLst>
                  <a:gs pos="28000">
                    <a:srgbClr val="FF0000"/>
                  </a:gs>
                  <a:gs pos="100000">
                    <a:schemeClr val="bg1"/>
                  </a:gs>
                </a:gsLst>
                <a:lin ang="5400000" scaled="0"/>
              </a:gradFill>
            </c:spPr>
          </c:dPt>
          <c:dPt>
            <c:idx val="2"/>
            <c:spPr>
              <a:gradFill flip="none" rotWithShape="1">
                <a:gsLst>
                  <a:gs pos="0">
                    <a:schemeClr val="bg1"/>
                  </a:gs>
                  <a:gs pos="82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Lbls>
            <c:dLbl>
              <c:idx val="1"/>
              <c:layout>
                <c:manualLayout>
                  <c:x val="-5.9637793703158512E-2"/>
                  <c:y val="0"/>
                </c:manualLayout>
              </c:layout>
              <c:dLblPos val="bestFit"/>
              <c:showVal val="1"/>
              <c:showCatName val="1"/>
              <c:separator> </c:separator>
            </c:dLbl>
            <c:txPr>
              <a:bodyPr/>
              <a:lstStyle/>
              <a:p>
                <a:pPr>
                  <a:defRPr>
                    <a:solidFill>
                      <a:srgbClr val="333333"/>
                    </a:solidFill>
                  </a:defRPr>
                </a:pPr>
                <a:endParaRPr lang="it-IT"/>
              </a:p>
            </c:txPr>
            <c:dLblPos val="outEnd"/>
            <c:showVal val="1"/>
            <c:showCatName val="1"/>
            <c:separator> </c:separator>
            <c:showLeaderLines val="1"/>
          </c:dLbls>
          <c:cat>
            <c:strRef>
              <c:f>Foglio1!$A$2:$A$4</c:f>
              <c:strCache>
                <c:ptCount val="3"/>
                <c:pt idx="0">
                  <c:v>Da 15 a 34 anni</c:v>
                </c:pt>
                <c:pt idx="1">
                  <c:v>Da 35 a 54 anni</c:v>
                </c:pt>
                <c:pt idx="2">
                  <c:v>Oltre 55 anni</c:v>
                </c:pt>
              </c:strCache>
            </c:strRef>
          </c:cat>
          <c:val>
            <c:numRef>
              <c:f>Foglio1!$B$2:$B$4</c:f>
              <c:numCache>
                <c:formatCode>0%</c:formatCode>
                <c:ptCount val="3"/>
                <c:pt idx="0">
                  <c:v>0.26</c:v>
                </c:pt>
                <c:pt idx="1">
                  <c:v>0.35800000000000004</c:v>
                </c:pt>
                <c:pt idx="2">
                  <c:v>0.38100000000000006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200" b="1">
          <a:latin typeface="Gill Sans MT"/>
        </a:defRPr>
      </a:pPr>
      <a:endParaRPr lang="it-IT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hart>
    <c:plotArea>
      <c:layout>
        <c:manualLayout>
          <c:layoutTarget val="inner"/>
          <c:xMode val="edge"/>
          <c:yMode val="edge"/>
          <c:x val="0.40526277317666903"/>
          <c:y val="0.13097056508814517"/>
          <c:w val="0.59473722682333097"/>
          <c:h val="0.8148182621277007"/>
        </c:manualLayout>
      </c:layout>
      <c:barChart>
        <c:barDir val="bar"/>
        <c:grouping val="stacked"/>
        <c:ser>
          <c:idx val="0"/>
          <c:order val="0"/>
          <c:tx>
            <c:strRef>
              <c:f>Foglio1!$B$1</c:f>
              <c:strCache>
                <c:ptCount val="1"/>
                <c:pt idx="0">
                  <c:v>Molto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Gill Sans MT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Foglio1!$A$2:$A$7</c:f>
              <c:strCache>
                <c:ptCount val="6"/>
                <c:pt idx="0">
                  <c:v>Inquinamento ambientale</c:v>
                </c:pt>
                <c:pt idx="1">
                  <c:v>Incidente stradale</c:v>
                </c:pt>
                <c:pt idx="2">
                  <c:v>Terremoto</c:v>
                </c:pt>
                <c:pt idx="3">
                  <c:v>Alluvione</c:v>
                </c:pt>
                <c:pt idx="4">
                  <c:v>Frana</c:v>
                </c:pt>
                <c:pt idx="5">
                  <c:v>Eruzione vulcanica</c:v>
                </c:pt>
              </c:strCache>
            </c:strRef>
          </c:cat>
          <c:val>
            <c:numRef>
              <c:f>Foglio1!$B$2:$B$7</c:f>
              <c:numCache>
                <c:formatCode>0%</c:formatCode>
                <c:ptCount val="6"/>
                <c:pt idx="0">
                  <c:v>0.31000000000000005</c:v>
                </c:pt>
                <c:pt idx="1">
                  <c:v>0.19</c:v>
                </c:pt>
                <c:pt idx="2">
                  <c:v>0.15000000000000002</c:v>
                </c:pt>
                <c:pt idx="3">
                  <c:v>7.0000000000000021E-2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Abbastanza</c:v>
                </c:pt>
              </c:strCache>
            </c:strRef>
          </c:tx>
          <c:dLbls>
            <c:txPr>
              <a:bodyPr/>
              <a:lstStyle/>
              <a:p>
                <a:pPr>
                  <a:defRPr sz="1100" b="1">
                    <a:solidFill>
                      <a:srgbClr val="333333"/>
                    </a:solidFill>
                    <a:latin typeface="Gill Sans MT" pitchFamily="34" charset="0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Foglio1!$A$2:$A$7</c:f>
              <c:strCache>
                <c:ptCount val="6"/>
                <c:pt idx="0">
                  <c:v>Inquinamento ambientale</c:v>
                </c:pt>
                <c:pt idx="1">
                  <c:v>Incidente stradale</c:v>
                </c:pt>
                <c:pt idx="2">
                  <c:v>Terremoto</c:v>
                </c:pt>
                <c:pt idx="3">
                  <c:v>Alluvione</c:v>
                </c:pt>
                <c:pt idx="4">
                  <c:v>Frana</c:v>
                </c:pt>
                <c:pt idx="5">
                  <c:v>Eruzione vulcanica</c:v>
                </c:pt>
              </c:strCache>
            </c:strRef>
          </c:cat>
          <c:val>
            <c:numRef>
              <c:f>Foglio1!$C$2:$C$7</c:f>
              <c:numCache>
                <c:formatCode>0%</c:formatCode>
                <c:ptCount val="6"/>
                <c:pt idx="0">
                  <c:v>0.36000000000000004</c:v>
                </c:pt>
                <c:pt idx="1">
                  <c:v>0.36000000000000004</c:v>
                </c:pt>
                <c:pt idx="2">
                  <c:v>0.30000000000000004</c:v>
                </c:pt>
                <c:pt idx="3">
                  <c:v>0.17</c:v>
                </c:pt>
                <c:pt idx="4">
                  <c:v>0.12000000000000001</c:v>
                </c:pt>
                <c:pt idx="5">
                  <c:v>7.0000000000000021E-2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Poco</c:v>
                </c:pt>
              </c:strCache>
            </c:strRef>
          </c:tx>
          <c:dLbls>
            <c:txPr>
              <a:bodyPr/>
              <a:lstStyle/>
              <a:p>
                <a:pPr>
                  <a:defRPr sz="1100" b="1">
                    <a:solidFill>
                      <a:srgbClr val="333333"/>
                    </a:solidFill>
                    <a:latin typeface="Gill Sans MT" pitchFamily="34" charset="0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Foglio1!$A$2:$A$7</c:f>
              <c:strCache>
                <c:ptCount val="6"/>
                <c:pt idx="0">
                  <c:v>Inquinamento ambientale</c:v>
                </c:pt>
                <c:pt idx="1">
                  <c:v>Incidente stradale</c:v>
                </c:pt>
                <c:pt idx="2">
                  <c:v>Terremoto</c:v>
                </c:pt>
                <c:pt idx="3">
                  <c:v>Alluvione</c:v>
                </c:pt>
                <c:pt idx="4">
                  <c:v>Frana</c:v>
                </c:pt>
                <c:pt idx="5">
                  <c:v>Eruzione vulcanica</c:v>
                </c:pt>
              </c:strCache>
            </c:strRef>
          </c:cat>
          <c:val>
            <c:numRef>
              <c:f>Foglio1!$D$2:$D$7</c:f>
              <c:numCache>
                <c:formatCode>0%</c:formatCode>
                <c:ptCount val="6"/>
                <c:pt idx="0">
                  <c:v>0.23</c:v>
                </c:pt>
                <c:pt idx="1">
                  <c:v>0.29000000000000004</c:v>
                </c:pt>
                <c:pt idx="2">
                  <c:v>0.35000000000000003</c:v>
                </c:pt>
                <c:pt idx="3">
                  <c:v>0.38000000000000006</c:v>
                </c:pt>
                <c:pt idx="4">
                  <c:v>0.28000000000000008</c:v>
                </c:pt>
                <c:pt idx="5">
                  <c:v>0.16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Per niente</c:v>
                </c:pt>
              </c:strCache>
            </c:strRef>
          </c:tx>
          <c:dLbls>
            <c:txPr>
              <a:bodyPr/>
              <a:lstStyle/>
              <a:p>
                <a:pPr>
                  <a:defRPr sz="1100" b="1">
                    <a:solidFill>
                      <a:srgbClr val="333333"/>
                    </a:solidFill>
                    <a:latin typeface="Gill Sans MT" pitchFamily="34" charset="0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Foglio1!$A$2:$A$7</c:f>
              <c:strCache>
                <c:ptCount val="6"/>
                <c:pt idx="0">
                  <c:v>Inquinamento ambientale</c:v>
                </c:pt>
                <c:pt idx="1">
                  <c:v>Incidente stradale</c:v>
                </c:pt>
                <c:pt idx="2">
                  <c:v>Terremoto</c:v>
                </c:pt>
                <c:pt idx="3">
                  <c:v>Alluvione</c:v>
                </c:pt>
                <c:pt idx="4">
                  <c:v>Frana</c:v>
                </c:pt>
                <c:pt idx="5">
                  <c:v>Eruzione vulcanica</c:v>
                </c:pt>
              </c:strCache>
            </c:strRef>
          </c:cat>
          <c:val>
            <c:numRef>
              <c:f>Foglio1!$E$2:$E$7</c:f>
              <c:numCache>
                <c:formatCode>0%</c:formatCode>
                <c:ptCount val="6"/>
                <c:pt idx="0">
                  <c:v>0.1</c:v>
                </c:pt>
                <c:pt idx="1">
                  <c:v>0.16</c:v>
                </c:pt>
                <c:pt idx="2">
                  <c:v>0.2</c:v>
                </c:pt>
                <c:pt idx="3">
                  <c:v>0.38000000000000006</c:v>
                </c:pt>
                <c:pt idx="4">
                  <c:v>0.55000000000000004</c:v>
                </c:pt>
                <c:pt idx="5">
                  <c:v>0.72000000000000008</c:v>
                </c:pt>
              </c:numCache>
            </c:numRef>
          </c:val>
        </c:ser>
        <c:dLbls>
          <c:showVal val="1"/>
        </c:dLbls>
        <c:gapWidth val="36"/>
        <c:overlap val="100"/>
        <c:axId val="92541312"/>
        <c:axId val="92542848"/>
      </c:barChart>
      <c:catAx>
        <c:axId val="92541312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1100" b="1">
                <a:solidFill>
                  <a:srgbClr val="333333"/>
                </a:solidFill>
                <a:latin typeface="Gill Sans MT"/>
              </a:defRPr>
            </a:pPr>
            <a:endParaRPr lang="it-IT"/>
          </a:p>
        </c:txPr>
        <c:crossAx val="92542848"/>
        <c:crosses val="autoZero"/>
        <c:auto val="1"/>
        <c:lblAlgn val="ctr"/>
        <c:lblOffset val="100"/>
      </c:catAx>
      <c:valAx>
        <c:axId val="9254284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2541312"/>
        <c:crosses val="autoZero"/>
        <c:crossBetween val="between"/>
        <c:majorUnit val="0.5"/>
        <c:minorUnit val="0.4"/>
      </c:valAx>
    </c:plotArea>
    <c:legend>
      <c:legendPos val="t"/>
      <c:layout>
        <c:manualLayout>
          <c:xMode val="edge"/>
          <c:yMode val="edge"/>
          <c:x val="0.42212980672327732"/>
          <c:y val="1.6060735716589145E-2"/>
          <c:w val="0.49634347843825227"/>
          <c:h val="4.986183973409155E-2"/>
        </c:manualLayout>
      </c:layout>
      <c:txPr>
        <a:bodyPr/>
        <a:lstStyle/>
        <a:p>
          <a:pPr>
            <a:defRPr sz="1050">
              <a:solidFill>
                <a:srgbClr val="333333"/>
              </a:solidFill>
              <a:latin typeface="Gill Sans MT" pitchFamily="34" charset="0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2"/>
  <c:chart>
    <c:plotArea>
      <c:layout>
        <c:manualLayout>
          <c:layoutTarget val="inner"/>
          <c:xMode val="edge"/>
          <c:yMode val="edge"/>
          <c:x val="0.28381061395376139"/>
          <c:y val="5.0255059739272266E-2"/>
          <c:w val="0.63575616597601103"/>
          <c:h val="0.94646123991369557"/>
        </c:manualLayout>
      </c:layout>
      <c:barChart>
        <c:barDir val="bar"/>
        <c:grouping val="percentStacked"/>
        <c:ser>
          <c:idx val="0"/>
          <c:order val="0"/>
          <c:tx>
            <c:strRef>
              <c:f>Foglio1!$B$1</c:f>
              <c:strCache>
                <c:ptCount val="1"/>
                <c:pt idx="0">
                  <c:v>Molto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dLbls>
            <c:dLbl>
              <c:idx val="8"/>
              <c:delete val="1"/>
            </c:dLbl>
            <c:numFmt formatCode="#,##0" sourceLinked="0"/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(Foglio1!$A$3:$A$15;Foglio1!$A$17;Foglio1!$A$19:$A$21;Foglio1!$A$23:$A$26)</c:f>
              <c:strCache>
                <c:ptCount val="21"/>
                <c:pt idx="0">
                  <c:v> Val D'Aosta</c:v>
                </c:pt>
                <c:pt idx="1">
                  <c:v> Piemonte</c:v>
                </c:pt>
                <c:pt idx="2">
                  <c:v> Liguria</c:v>
                </c:pt>
                <c:pt idx="3">
                  <c:v> Lombardia</c:v>
                </c:pt>
                <c:pt idx="5">
                  <c:v> Veneto</c:v>
                </c:pt>
                <c:pt idx="6">
                  <c:v> Emilia</c:v>
                </c:pt>
                <c:pt idx="7">
                  <c:v> Friuli Venezia Giulia</c:v>
                </c:pt>
                <c:pt idx="8">
                  <c:v> Trentino Alto Adige</c:v>
                </c:pt>
                <c:pt idx="10">
                  <c:v> Marche</c:v>
                </c:pt>
                <c:pt idx="11">
                  <c:v> Toscana</c:v>
                </c:pt>
                <c:pt idx="12">
                  <c:v> Lazio</c:v>
                </c:pt>
                <c:pt idx="14">
                  <c:v> Calabria</c:v>
                </c:pt>
                <c:pt idx="15">
                  <c:v> Campania</c:v>
                </c:pt>
                <c:pt idx="16">
                  <c:v> Abruzzi</c:v>
                </c:pt>
                <c:pt idx="17">
                  <c:v> Puglia</c:v>
                </c:pt>
                <c:pt idx="19">
                  <c:v> Sardegna</c:v>
                </c:pt>
                <c:pt idx="20">
                  <c:v> Sicilia</c:v>
                </c:pt>
              </c:strCache>
            </c:strRef>
          </c:cat>
          <c:val>
            <c:numRef>
              <c:f>(Foglio1!$B$3:$B$15;Foglio1!$B$17;Foglio1!$B$19:$B$21;Foglio1!$B$23:$B$26)</c:f>
              <c:numCache>
                <c:formatCode>0</c:formatCode>
                <c:ptCount val="21"/>
                <c:pt idx="0">
                  <c:v>39</c:v>
                </c:pt>
                <c:pt idx="1">
                  <c:v>8</c:v>
                </c:pt>
                <c:pt idx="2">
                  <c:v>6</c:v>
                </c:pt>
                <c:pt idx="3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0</c:v>
                </c:pt>
                <c:pt idx="10">
                  <c:v>11</c:v>
                </c:pt>
                <c:pt idx="11">
                  <c:v>5</c:v>
                </c:pt>
                <c:pt idx="12">
                  <c:v>4</c:v>
                </c:pt>
                <c:pt idx="14">
                  <c:v>16</c:v>
                </c:pt>
                <c:pt idx="15">
                  <c:v>7.0000000000000009</c:v>
                </c:pt>
                <c:pt idx="16">
                  <c:v>3</c:v>
                </c:pt>
                <c:pt idx="17">
                  <c:v>2</c:v>
                </c:pt>
                <c:pt idx="19">
                  <c:v>10</c:v>
                </c:pt>
                <c:pt idx="20">
                  <c:v>9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Abbastanza 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(Foglio1!$A$3:$A$15;Foglio1!$A$17;Foglio1!$A$19:$A$21;Foglio1!$A$23:$A$26)</c:f>
              <c:strCache>
                <c:ptCount val="21"/>
                <c:pt idx="0">
                  <c:v> Val D'Aosta</c:v>
                </c:pt>
                <c:pt idx="1">
                  <c:v> Piemonte</c:v>
                </c:pt>
                <c:pt idx="2">
                  <c:v> Liguria</c:v>
                </c:pt>
                <c:pt idx="3">
                  <c:v> Lombardia</c:v>
                </c:pt>
                <c:pt idx="5">
                  <c:v> Veneto</c:v>
                </c:pt>
                <c:pt idx="6">
                  <c:v> Emilia</c:v>
                </c:pt>
                <c:pt idx="7">
                  <c:v> Friuli Venezia Giulia</c:v>
                </c:pt>
                <c:pt idx="8">
                  <c:v> Trentino Alto Adige</c:v>
                </c:pt>
                <c:pt idx="10">
                  <c:v> Marche</c:v>
                </c:pt>
                <c:pt idx="11">
                  <c:v> Toscana</c:v>
                </c:pt>
                <c:pt idx="12">
                  <c:v> Lazio</c:v>
                </c:pt>
                <c:pt idx="14">
                  <c:v> Calabria</c:v>
                </c:pt>
                <c:pt idx="15">
                  <c:v> Campania</c:v>
                </c:pt>
                <c:pt idx="16">
                  <c:v> Abruzzi</c:v>
                </c:pt>
                <c:pt idx="17">
                  <c:v> Puglia</c:v>
                </c:pt>
                <c:pt idx="19">
                  <c:v> Sardegna</c:v>
                </c:pt>
                <c:pt idx="20">
                  <c:v> Sicilia</c:v>
                </c:pt>
              </c:strCache>
            </c:strRef>
          </c:cat>
          <c:val>
            <c:numRef>
              <c:f>(Foglio1!$C$3:$C$15;Foglio1!$C$17;Foglio1!$C$19:$C$21;Foglio1!$C$23:$C$26)</c:f>
              <c:numCache>
                <c:formatCode>0</c:formatCode>
                <c:ptCount val="21"/>
                <c:pt idx="0">
                  <c:v>17</c:v>
                </c:pt>
                <c:pt idx="1">
                  <c:v>13</c:v>
                </c:pt>
                <c:pt idx="2">
                  <c:v>18</c:v>
                </c:pt>
                <c:pt idx="3">
                  <c:v>8</c:v>
                </c:pt>
                <c:pt idx="5">
                  <c:v>9</c:v>
                </c:pt>
                <c:pt idx="6">
                  <c:v>12</c:v>
                </c:pt>
                <c:pt idx="7">
                  <c:v>12</c:v>
                </c:pt>
                <c:pt idx="8">
                  <c:v>18</c:v>
                </c:pt>
                <c:pt idx="10">
                  <c:v>12</c:v>
                </c:pt>
                <c:pt idx="11">
                  <c:v>18</c:v>
                </c:pt>
                <c:pt idx="12">
                  <c:v>7.0000000000000009</c:v>
                </c:pt>
                <c:pt idx="14">
                  <c:v>26</c:v>
                </c:pt>
                <c:pt idx="15">
                  <c:v>20</c:v>
                </c:pt>
                <c:pt idx="16">
                  <c:v>15</c:v>
                </c:pt>
                <c:pt idx="17">
                  <c:v>3</c:v>
                </c:pt>
                <c:pt idx="19">
                  <c:v>6</c:v>
                </c:pt>
                <c:pt idx="20">
                  <c:v>14.000000000000002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Poco 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(Foglio1!$A$3:$A$15;Foglio1!$A$17;Foglio1!$A$19:$A$21;Foglio1!$A$23:$A$26)</c:f>
              <c:strCache>
                <c:ptCount val="21"/>
                <c:pt idx="0">
                  <c:v> Val D'Aosta</c:v>
                </c:pt>
                <c:pt idx="1">
                  <c:v> Piemonte</c:v>
                </c:pt>
                <c:pt idx="2">
                  <c:v> Liguria</c:v>
                </c:pt>
                <c:pt idx="3">
                  <c:v> Lombardia</c:v>
                </c:pt>
                <c:pt idx="5">
                  <c:v> Veneto</c:v>
                </c:pt>
                <c:pt idx="6">
                  <c:v> Emilia</c:v>
                </c:pt>
                <c:pt idx="7">
                  <c:v> Friuli Venezia Giulia</c:v>
                </c:pt>
                <c:pt idx="8">
                  <c:v> Trentino Alto Adige</c:v>
                </c:pt>
                <c:pt idx="10">
                  <c:v> Marche</c:v>
                </c:pt>
                <c:pt idx="11">
                  <c:v> Toscana</c:v>
                </c:pt>
                <c:pt idx="12">
                  <c:v> Lazio</c:v>
                </c:pt>
                <c:pt idx="14">
                  <c:v> Calabria</c:v>
                </c:pt>
                <c:pt idx="15">
                  <c:v> Campania</c:v>
                </c:pt>
                <c:pt idx="16">
                  <c:v> Abruzzi</c:v>
                </c:pt>
                <c:pt idx="17">
                  <c:v> Puglia</c:v>
                </c:pt>
                <c:pt idx="19">
                  <c:v> Sardegna</c:v>
                </c:pt>
                <c:pt idx="20">
                  <c:v> Sicilia</c:v>
                </c:pt>
              </c:strCache>
            </c:strRef>
          </c:cat>
          <c:val>
            <c:numRef>
              <c:f>(Foglio1!$D$3:$D$15;Foglio1!$D$17;Foglio1!$D$19:$D$21;Foglio1!$D$23:$D$26)</c:f>
              <c:numCache>
                <c:formatCode>0</c:formatCode>
                <c:ptCount val="21"/>
                <c:pt idx="0">
                  <c:v>17</c:v>
                </c:pt>
                <c:pt idx="1">
                  <c:v>30</c:v>
                </c:pt>
                <c:pt idx="2">
                  <c:v>38</c:v>
                </c:pt>
                <c:pt idx="3">
                  <c:v>21</c:v>
                </c:pt>
                <c:pt idx="5">
                  <c:v>21</c:v>
                </c:pt>
                <c:pt idx="6">
                  <c:v>26</c:v>
                </c:pt>
                <c:pt idx="7">
                  <c:v>30</c:v>
                </c:pt>
                <c:pt idx="8">
                  <c:v>44</c:v>
                </c:pt>
                <c:pt idx="10">
                  <c:v>31</c:v>
                </c:pt>
                <c:pt idx="11">
                  <c:v>18</c:v>
                </c:pt>
                <c:pt idx="12">
                  <c:v>28.999999999999993</c:v>
                </c:pt>
                <c:pt idx="14">
                  <c:v>31</c:v>
                </c:pt>
                <c:pt idx="15">
                  <c:v>36</c:v>
                </c:pt>
                <c:pt idx="16">
                  <c:v>33</c:v>
                </c:pt>
                <c:pt idx="17">
                  <c:v>28.999999999999993</c:v>
                </c:pt>
                <c:pt idx="19">
                  <c:v>21</c:v>
                </c:pt>
                <c:pt idx="20">
                  <c:v>33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Per niente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(Foglio1!$A$3:$A$15;Foglio1!$A$17;Foglio1!$A$19:$A$21;Foglio1!$A$23:$A$26)</c:f>
              <c:strCache>
                <c:ptCount val="21"/>
                <c:pt idx="0">
                  <c:v> Val D'Aosta</c:v>
                </c:pt>
                <c:pt idx="1">
                  <c:v> Piemonte</c:v>
                </c:pt>
                <c:pt idx="2">
                  <c:v> Liguria</c:v>
                </c:pt>
                <c:pt idx="3">
                  <c:v> Lombardia</c:v>
                </c:pt>
                <c:pt idx="5">
                  <c:v> Veneto</c:v>
                </c:pt>
                <c:pt idx="6">
                  <c:v> Emilia</c:v>
                </c:pt>
                <c:pt idx="7">
                  <c:v> Friuli Venezia Giulia</c:v>
                </c:pt>
                <c:pt idx="8">
                  <c:v> Trentino Alto Adige</c:v>
                </c:pt>
                <c:pt idx="10">
                  <c:v> Marche</c:v>
                </c:pt>
                <c:pt idx="11">
                  <c:v> Toscana</c:v>
                </c:pt>
                <c:pt idx="12">
                  <c:v> Lazio</c:v>
                </c:pt>
                <c:pt idx="14">
                  <c:v> Calabria</c:v>
                </c:pt>
                <c:pt idx="15">
                  <c:v> Campania</c:v>
                </c:pt>
                <c:pt idx="16">
                  <c:v> Abruzzi</c:v>
                </c:pt>
                <c:pt idx="17">
                  <c:v> Puglia</c:v>
                </c:pt>
                <c:pt idx="19">
                  <c:v> Sardegna</c:v>
                </c:pt>
                <c:pt idx="20">
                  <c:v> Sicilia</c:v>
                </c:pt>
              </c:strCache>
            </c:strRef>
          </c:cat>
          <c:val>
            <c:numRef>
              <c:f>(Foglio1!$E$3:$E$15;Foglio1!$E$17;Foglio1!$E$19:$E$21;Foglio1!$E$23:$E$26)</c:f>
              <c:numCache>
                <c:formatCode>0</c:formatCode>
                <c:ptCount val="21"/>
                <c:pt idx="0">
                  <c:v>27</c:v>
                </c:pt>
                <c:pt idx="1">
                  <c:v>49</c:v>
                </c:pt>
                <c:pt idx="2">
                  <c:v>38</c:v>
                </c:pt>
                <c:pt idx="3">
                  <c:v>69</c:v>
                </c:pt>
                <c:pt idx="5">
                  <c:v>67</c:v>
                </c:pt>
                <c:pt idx="6">
                  <c:v>59</c:v>
                </c:pt>
                <c:pt idx="7">
                  <c:v>55.000000000000007</c:v>
                </c:pt>
                <c:pt idx="8">
                  <c:v>38</c:v>
                </c:pt>
                <c:pt idx="10">
                  <c:v>46</c:v>
                </c:pt>
                <c:pt idx="11">
                  <c:v>59</c:v>
                </c:pt>
                <c:pt idx="12">
                  <c:v>60</c:v>
                </c:pt>
                <c:pt idx="14">
                  <c:v>27</c:v>
                </c:pt>
                <c:pt idx="15">
                  <c:v>37</c:v>
                </c:pt>
                <c:pt idx="16">
                  <c:v>49</c:v>
                </c:pt>
                <c:pt idx="17">
                  <c:v>66</c:v>
                </c:pt>
                <c:pt idx="19">
                  <c:v>63</c:v>
                </c:pt>
                <c:pt idx="20">
                  <c:v>44</c:v>
                </c:pt>
              </c:numCache>
            </c:numRef>
          </c:val>
        </c:ser>
        <c:dLbls/>
        <c:gapWidth val="36"/>
        <c:overlap val="100"/>
        <c:axId val="95298688"/>
        <c:axId val="95300224"/>
      </c:barChart>
      <c:catAx>
        <c:axId val="95298688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800" b="1">
                <a:solidFill>
                  <a:srgbClr val="333333"/>
                </a:solidFill>
              </a:defRPr>
            </a:pPr>
            <a:endParaRPr lang="it-IT"/>
          </a:p>
        </c:txPr>
        <c:crossAx val="95300224"/>
        <c:crosses val="autoZero"/>
        <c:auto val="1"/>
        <c:lblAlgn val="ctr"/>
        <c:lblOffset val="100"/>
      </c:catAx>
      <c:valAx>
        <c:axId val="9530022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5298688"/>
        <c:crosses val="autoZero"/>
        <c:crossBetween val="between"/>
        <c:majorUnit val="0.5"/>
        <c:minorUnit val="0.4"/>
      </c:valAx>
    </c:plotArea>
    <c:legend>
      <c:legendPos val="t"/>
      <c:layout>
        <c:manualLayout>
          <c:xMode val="edge"/>
          <c:yMode val="edge"/>
          <c:x val="0.36613103544813369"/>
          <c:y val="9.7836937025945845E-3"/>
          <c:w val="0.39812126088024558"/>
          <c:h val="4.307925966712714E-2"/>
        </c:manualLayout>
      </c:layout>
      <c:txPr>
        <a:bodyPr/>
        <a:lstStyle/>
        <a:p>
          <a:pPr>
            <a:defRPr sz="1050">
              <a:solidFill>
                <a:srgbClr val="333333"/>
              </a:solidFill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>
          <a:latin typeface="Gill Sans MT"/>
        </a:defRPr>
      </a:pPr>
      <a:endParaRPr lang="it-IT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2"/>
  <c:chart>
    <c:plotArea>
      <c:layout>
        <c:manualLayout>
          <c:layoutTarget val="inner"/>
          <c:xMode val="edge"/>
          <c:yMode val="edge"/>
          <c:x val="0.28381061395376139"/>
          <c:y val="5.0255059739272266E-2"/>
          <c:w val="0.63575616597601103"/>
          <c:h val="0.94646123991369557"/>
        </c:manualLayout>
      </c:layout>
      <c:barChart>
        <c:barDir val="bar"/>
        <c:grouping val="percentStacked"/>
        <c:ser>
          <c:idx val="0"/>
          <c:order val="0"/>
          <c:tx>
            <c:strRef>
              <c:f>Foglio1!$B$1</c:f>
              <c:strCache>
                <c:ptCount val="1"/>
                <c:pt idx="0">
                  <c:v>Molto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dLbls>
            <c:dLbl>
              <c:idx val="8"/>
              <c:delete val="1"/>
            </c:dLbl>
            <c:numFmt formatCode="#,##0" sourceLinked="0"/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(Foglio1!$A$3:$A$13;Foglio1!$A$15:$A$21;Foglio1!$A$24:$A$26)</c:f>
              <c:strCache>
                <c:ptCount val="21"/>
                <c:pt idx="0">
                  <c:v> Liguria</c:v>
                </c:pt>
                <c:pt idx="1">
                  <c:v> Val D'Aosta</c:v>
                </c:pt>
                <c:pt idx="2">
                  <c:v> Piemonte</c:v>
                </c:pt>
                <c:pt idx="3">
                  <c:v> Lombardia</c:v>
                </c:pt>
                <c:pt idx="5">
                  <c:v> Veneto</c:v>
                </c:pt>
                <c:pt idx="6">
                  <c:v> Emilia</c:v>
                </c:pt>
                <c:pt idx="7">
                  <c:v> Friuli Venezia Giulia</c:v>
                </c:pt>
                <c:pt idx="8">
                  <c:v> Trentino Alto Adige</c:v>
                </c:pt>
                <c:pt idx="10">
                  <c:v> Toscana</c:v>
                </c:pt>
                <c:pt idx="11">
                  <c:v> Marche</c:v>
                </c:pt>
                <c:pt idx="12">
                  <c:v> Lazio</c:v>
                </c:pt>
                <c:pt idx="14">
                  <c:v> Calabria</c:v>
                </c:pt>
                <c:pt idx="15">
                  <c:v> Puglia</c:v>
                </c:pt>
                <c:pt idx="16">
                  <c:v> Campania</c:v>
                </c:pt>
                <c:pt idx="17">
                  <c:v> Abruzzi</c:v>
                </c:pt>
                <c:pt idx="19">
                  <c:v> Sardegna</c:v>
                </c:pt>
                <c:pt idx="20">
                  <c:v> Sicilia</c:v>
                </c:pt>
              </c:strCache>
            </c:strRef>
          </c:cat>
          <c:val>
            <c:numRef>
              <c:f>(Foglio1!$B$3:$B$13;Foglio1!$B$15:$B$21;Foglio1!$B$24:$B$26)</c:f>
              <c:numCache>
                <c:formatCode>0</c:formatCode>
                <c:ptCount val="21"/>
                <c:pt idx="0">
                  <c:v>21</c:v>
                </c:pt>
                <c:pt idx="1">
                  <c:v>12</c:v>
                </c:pt>
                <c:pt idx="2">
                  <c:v>7</c:v>
                </c:pt>
                <c:pt idx="3">
                  <c:v>2</c:v>
                </c:pt>
                <c:pt idx="5">
                  <c:v>10</c:v>
                </c:pt>
                <c:pt idx="6">
                  <c:v>5</c:v>
                </c:pt>
                <c:pt idx="7">
                  <c:v>3</c:v>
                </c:pt>
                <c:pt idx="8">
                  <c:v>0</c:v>
                </c:pt>
                <c:pt idx="10">
                  <c:v>8</c:v>
                </c:pt>
                <c:pt idx="11">
                  <c:v>5</c:v>
                </c:pt>
                <c:pt idx="12">
                  <c:v>4</c:v>
                </c:pt>
                <c:pt idx="14">
                  <c:v>18</c:v>
                </c:pt>
                <c:pt idx="15">
                  <c:v>10</c:v>
                </c:pt>
                <c:pt idx="16">
                  <c:v>7</c:v>
                </c:pt>
                <c:pt idx="17">
                  <c:v>7</c:v>
                </c:pt>
                <c:pt idx="19">
                  <c:v>14</c:v>
                </c:pt>
                <c:pt idx="20">
                  <c:v>7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Abbastanza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(Foglio1!$A$3:$A$13;Foglio1!$A$15:$A$21;Foglio1!$A$24:$A$26)</c:f>
              <c:strCache>
                <c:ptCount val="21"/>
                <c:pt idx="0">
                  <c:v> Liguria</c:v>
                </c:pt>
                <c:pt idx="1">
                  <c:v> Val D'Aosta</c:v>
                </c:pt>
                <c:pt idx="2">
                  <c:v> Piemonte</c:v>
                </c:pt>
                <c:pt idx="3">
                  <c:v> Lombardia</c:v>
                </c:pt>
                <c:pt idx="5">
                  <c:v> Veneto</c:v>
                </c:pt>
                <c:pt idx="6">
                  <c:v> Emilia</c:v>
                </c:pt>
                <c:pt idx="7">
                  <c:v> Friuli Venezia Giulia</c:v>
                </c:pt>
                <c:pt idx="8">
                  <c:v> Trentino Alto Adige</c:v>
                </c:pt>
                <c:pt idx="10">
                  <c:v> Toscana</c:v>
                </c:pt>
                <c:pt idx="11">
                  <c:v> Marche</c:v>
                </c:pt>
                <c:pt idx="12">
                  <c:v> Lazio</c:v>
                </c:pt>
                <c:pt idx="14">
                  <c:v> Calabria</c:v>
                </c:pt>
                <c:pt idx="15">
                  <c:v> Puglia</c:v>
                </c:pt>
                <c:pt idx="16">
                  <c:v> Campania</c:v>
                </c:pt>
                <c:pt idx="17">
                  <c:v> Abruzzi</c:v>
                </c:pt>
                <c:pt idx="19">
                  <c:v> Sardegna</c:v>
                </c:pt>
                <c:pt idx="20">
                  <c:v> Sicilia</c:v>
                </c:pt>
              </c:strCache>
            </c:strRef>
          </c:cat>
          <c:val>
            <c:numRef>
              <c:f>(Foglio1!$C$3:$C$13;Foglio1!$C$15:$C$21;Foglio1!$C$24:$C$26)</c:f>
              <c:numCache>
                <c:formatCode>0</c:formatCode>
                <c:ptCount val="21"/>
                <c:pt idx="0">
                  <c:v>28</c:v>
                </c:pt>
                <c:pt idx="1">
                  <c:v>32</c:v>
                </c:pt>
                <c:pt idx="2">
                  <c:v>22</c:v>
                </c:pt>
                <c:pt idx="3">
                  <c:v>12</c:v>
                </c:pt>
                <c:pt idx="5">
                  <c:v>25</c:v>
                </c:pt>
                <c:pt idx="6">
                  <c:v>14</c:v>
                </c:pt>
                <c:pt idx="7">
                  <c:v>22</c:v>
                </c:pt>
                <c:pt idx="8">
                  <c:v>13</c:v>
                </c:pt>
                <c:pt idx="10">
                  <c:v>21</c:v>
                </c:pt>
                <c:pt idx="11">
                  <c:v>17</c:v>
                </c:pt>
                <c:pt idx="12">
                  <c:v>12</c:v>
                </c:pt>
                <c:pt idx="14">
                  <c:v>28</c:v>
                </c:pt>
                <c:pt idx="15">
                  <c:v>8</c:v>
                </c:pt>
                <c:pt idx="16">
                  <c:v>20</c:v>
                </c:pt>
                <c:pt idx="17">
                  <c:v>10</c:v>
                </c:pt>
                <c:pt idx="19">
                  <c:v>17</c:v>
                </c:pt>
                <c:pt idx="20">
                  <c:v>17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Poco 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(Foglio1!$A$3:$A$13;Foglio1!$A$15:$A$21;Foglio1!$A$24:$A$26)</c:f>
              <c:strCache>
                <c:ptCount val="21"/>
                <c:pt idx="0">
                  <c:v> Liguria</c:v>
                </c:pt>
                <c:pt idx="1">
                  <c:v> Val D'Aosta</c:v>
                </c:pt>
                <c:pt idx="2">
                  <c:v> Piemonte</c:v>
                </c:pt>
                <c:pt idx="3">
                  <c:v> Lombardia</c:v>
                </c:pt>
                <c:pt idx="5">
                  <c:v> Veneto</c:v>
                </c:pt>
                <c:pt idx="6">
                  <c:v> Emilia</c:v>
                </c:pt>
                <c:pt idx="7">
                  <c:v> Friuli Venezia Giulia</c:v>
                </c:pt>
                <c:pt idx="8">
                  <c:v> Trentino Alto Adige</c:v>
                </c:pt>
                <c:pt idx="10">
                  <c:v> Toscana</c:v>
                </c:pt>
                <c:pt idx="11">
                  <c:v> Marche</c:v>
                </c:pt>
                <c:pt idx="12">
                  <c:v> Lazio</c:v>
                </c:pt>
                <c:pt idx="14">
                  <c:v> Calabria</c:v>
                </c:pt>
                <c:pt idx="15">
                  <c:v> Puglia</c:v>
                </c:pt>
                <c:pt idx="16">
                  <c:v> Campania</c:v>
                </c:pt>
                <c:pt idx="17">
                  <c:v> Abruzzi</c:v>
                </c:pt>
                <c:pt idx="19">
                  <c:v> Sardegna</c:v>
                </c:pt>
                <c:pt idx="20">
                  <c:v> Sicilia</c:v>
                </c:pt>
              </c:strCache>
            </c:strRef>
          </c:cat>
          <c:val>
            <c:numRef>
              <c:f>(Foglio1!$D$3:$D$13;Foglio1!$D$15:$D$21;Foglio1!$D$24:$D$26)</c:f>
              <c:numCache>
                <c:formatCode>0</c:formatCode>
                <c:ptCount val="21"/>
                <c:pt idx="0">
                  <c:v>32</c:v>
                </c:pt>
                <c:pt idx="1">
                  <c:v>39</c:v>
                </c:pt>
                <c:pt idx="2">
                  <c:v>42</c:v>
                </c:pt>
                <c:pt idx="3">
                  <c:v>37</c:v>
                </c:pt>
                <c:pt idx="5">
                  <c:v>37</c:v>
                </c:pt>
                <c:pt idx="6">
                  <c:v>32</c:v>
                </c:pt>
                <c:pt idx="7">
                  <c:v>31</c:v>
                </c:pt>
                <c:pt idx="8">
                  <c:v>43</c:v>
                </c:pt>
                <c:pt idx="10">
                  <c:v>34</c:v>
                </c:pt>
                <c:pt idx="11">
                  <c:v>37</c:v>
                </c:pt>
                <c:pt idx="12">
                  <c:v>40</c:v>
                </c:pt>
                <c:pt idx="14">
                  <c:v>28</c:v>
                </c:pt>
                <c:pt idx="15">
                  <c:v>47</c:v>
                </c:pt>
                <c:pt idx="16">
                  <c:v>33</c:v>
                </c:pt>
                <c:pt idx="17">
                  <c:v>31</c:v>
                </c:pt>
                <c:pt idx="19">
                  <c:v>37</c:v>
                </c:pt>
                <c:pt idx="20">
                  <c:v>45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Per niente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(Foglio1!$A$3:$A$13;Foglio1!$A$15:$A$21;Foglio1!$A$24:$A$26)</c:f>
              <c:strCache>
                <c:ptCount val="21"/>
                <c:pt idx="0">
                  <c:v> Liguria</c:v>
                </c:pt>
                <c:pt idx="1">
                  <c:v> Val D'Aosta</c:v>
                </c:pt>
                <c:pt idx="2">
                  <c:v> Piemonte</c:v>
                </c:pt>
                <c:pt idx="3">
                  <c:v> Lombardia</c:v>
                </c:pt>
                <c:pt idx="5">
                  <c:v> Veneto</c:v>
                </c:pt>
                <c:pt idx="6">
                  <c:v> Emilia</c:v>
                </c:pt>
                <c:pt idx="7">
                  <c:v> Friuli Venezia Giulia</c:v>
                </c:pt>
                <c:pt idx="8">
                  <c:v> Trentino Alto Adige</c:v>
                </c:pt>
                <c:pt idx="10">
                  <c:v> Toscana</c:v>
                </c:pt>
                <c:pt idx="11">
                  <c:v> Marche</c:v>
                </c:pt>
                <c:pt idx="12">
                  <c:v> Lazio</c:v>
                </c:pt>
                <c:pt idx="14">
                  <c:v> Calabria</c:v>
                </c:pt>
                <c:pt idx="15">
                  <c:v> Puglia</c:v>
                </c:pt>
                <c:pt idx="16">
                  <c:v> Campania</c:v>
                </c:pt>
                <c:pt idx="17">
                  <c:v> Abruzzi</c:v>
                </c:pt>
                <c:pt idx="19">
                  <c:v> Sardegna</c:v>
                </c:pt>
                <c:pt idx="20">
                  <c:v> Sicilia</c:v>
                </c:pt>
              </c:strCache>
            </c:strRef>
          </c:cat>
          <c:val>
            <c:numRef>
              <c:f>(Foglio1!$E$3:$E$13;Foglio1!$E$15:$E$21;Foglio1!$E$24:$E$26)</c:f>
              <c:numCache>
                <c:formatCode>0</c:formatCode>
                <c:ptCount val="21"/>
                <c:pt idx="0">
                  <c:v>19</c:v>
                </c:pt>
                <c:pt idx="1">
                  <c:v>17</c:v>
                </c:pt>
                <c:pt idx="2">
                  <c:v>29</c:v>
                </c:pt>
                <c:pt idx="3">
                  <c:v>49</c:v>
                </c:pt>
                <c:pt idx="5">
                  <c:v>28</c:v>
                </c:pt>
                <c:pt idx="6">
                  <c:v>49</c:v>
                </c:pt>
                <c:pt idx="7">
                  <c:v>44</c:v>
                </c:pt>
                <c:pt idx="8">
                  <c:v>44</c:v>
                </c:pt>
                <c:pt idx="10">
                  <c:v>37</c:v>
                </c:pt>
                <c:pt idx="11">
                  <c:v>41</c:v>
                </c:pt>
                <c:pt idx="12">
                  <c:v>44</c:v>
                </c:pt>
                <c:pt idx="14">
                  <c:v>26</c:v>
                </c:pt>
                <c:pt idx="15">
                  <c:v>35</c:v>
                </c:pt>
                <c:pt idx="16">
                  <c:v>40</c:v>
                </c:pt>
                <c:pt idx="17">
                  <c:v>52</c:v>
                </c:pt>
                <c:pt idx="19">
                  <c:v>32</c:v>
                </c:pt>
                <c:pt idx="20">
                  <c:v>31</c:v>
                </c:pt>
              </c:numCache>
            </c:numRef>
          </c:val>
        </c:ser>
        <c:dLbls/>
        <c:gapWidth val="36"/>
        <c:overlap val="100"/>
        <c:axId val="99117696"/>
        <c:axId val="99139968"/>
      </c:barChart>
      <c:catAx>
        <c:axId val="99117696"/>
        <c:scaling>
          <c:orientation val="maxMin"/>
        </c:scaling>
        <c:axPos val="l"/>
        <c:tickLblPos val="nextTo"/>
        <c:spPr>
          <a:ln>
            <a:noFill/>
          </a:ln>
        </c:spPr>
        <c:txPr>
          <a:bodyPr/>
          <a:lstStyle/>
          <a:p>
            <a:pPr>
              <a:defRPr sz="800" b="1">
                <a:solidFill>
                  <a:srgbClr val="333333"/>
                </a:solidFill>
              </a:defRPr>
            </a:pPr>
            <a:endParaRPr lang="it-IT"/>
          </a:p>
        </c:txPr>
        <c:crossAx val="99139968"/>
        <c:crosses val="autoZero"/>
        <c:auto val="1"/>
        <c:lblAlgn val="ctr"/>
        <c:lblOffset val="100"/>
      </c:catAx>
      <c:valAx>
        <c:axId val="991399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9117696"/>
        <c:crosses val="autoZero"/>
        <c:crossBetween val="between"/>
        <c:majorUnit val="0.5"/>
        <c:minorUnit val="0.4"/>
      </c:valAx>
    </c:plotArea>
    <c:legend>
      <c:legendPos val="t"/>
      <c:legendEntry>
        <c:idx val="0"/>
        <c:txPr>
          <a:bodyPr/>
          <a:lstStyle/>
          <a:p>
            <a:pPr>
              <a:defRPr sz="1050">
                <a:solidFill>
                  <a:srgbClr val="333333"/>
                </a:solidFill>
              </a:defRPr>
            </a:pPr>
            <a:endParaRPr lang="it-IT"/>
          </a:p>
        </c:txPr>
      </c:legendEntry>
      <c:legendEntry>
        <c:idx val="1"/>
        <c:txPr>
          <a:bodyPr/>
          <a:lstStyle/>
          <a:p>
            <a:pPr>
              <a:defRPr sz="1050">
                <a:solidFill>
                  <a:srgbClr val="333333"/>
                </a:solidFill>
              </a:defRPr>
            </a:pPr>
            <a:endParaRPr lang="it-IT"/>
          </a:p>
        </c:txPr>
      </c:legendEntry>
      <c:layout>
        <c:manualLayout>
          <c:xMode val="edge"/>
          <c:yMode val="edge"/>
          <c:x val="0.36613103544813369"/>
          <c:y val="9.7836937025945845E-3"/>
          <c:w val="0.39812126088024558"/>
          <c:h val="4.307925966712714E-2"/>
        </c:manualLayout>
      </c:layout>
      <c:txPr>
        <a:bodyPr/>
        <a:lstStyle/>
        <a:p>
          <a:pPr>
            <a:defRPr sz="1050"/>
          </a:pPr>
          <a:endParaRPr lang="it-IT"/>
        </a:p>
      </c:txPr>
    </c:legend>
    <c:plotVisOnly val="1"/>
    <c:dispBlanksAs val="gap"/>
  </c:chart>
  <c:txPr>
    <a:bodyPr/>
    <a:lstStyle/>
    <a:p>
      <a:pPr>
        <a:defRPr sz="1800">
          <a:latin typeface="Gill Sans MT"/>
        </a:defRPr>
      </a:pPr>
      <a:endParaRPr lang="it-IT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hart>
    <c:plotArea>
      <c:layout>
        <c:manualLayout>
          <c:layoutTarget val="inner"/>
          <c:xMode val="edge"/>
          <c:yMode val="edge"/>
          <c:x val="0.28381061395376139"/>
          <c:y val="5.0255059739272266E-2"/>
          <c:w val="0.63575616597601103"/>
          <c:h val="0.94646123991369557"/>
        </c:manualLayout>
      </c:layout>
      <c:barChart>
        <c:barDir val="bar"/>
        <c:grouping val="percentStacked"/>
        <c:ser>
          <c:idx val="0"/>
          <c:order val="0"/>
          <c:tx>
            <c:strRef>
              <c:f>Foglio1!$B$1</c:f>
              <c:strCache>
                <c:ptCount val="1"/>
                <c:pt idx="0">
                  <c:v>Molto</c:v>
                </c:pt>
              </c:strCache>
            </c:strRef>
          </c:tx>
          <c:dLbls>
            <c:numFmt formatCode="#,##0" sourceLinked="0"/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(Foglio1!$A$3:$A$15;Foglio1!$A$17;Foglio1!$A$19:$A$20;Foglio1!$A$22:$A$26)</c:f>
              <c:strCache>
                <c:ptCount val="21"/>
                <c:pt idx="0">
                  <c:v> Lombardia</c:v>
                </c:pt>
                <c:pt idx="1">
                  <c:v> Piemonte</c:v>
                </c:pt>
                <c:pt idx="2">
                  <c:v> Liguria</c:v>
                </c:pt>
                <c:pt idx="3">
                  <c:v> Val D'Aosta</c:v>
                </c:pt>
                <c:pt idx="5">
                  <c:v> Trentino Alto Adige</c:v>
                </c:pt>
                <c:pt idx="6">
                  <c:v> Emilia</c:v>
                </c:pt>
                <c:pt idx="7">
                  <c:v> Veneto</c:v>
                </c:pt>
                <c:pt idx="8">
                  <c:v> Friuli Venezia Giulia</c:v>
                </c:pt>
                <c:pt idx="10">
                  <c:v> Toscana</c:v>
                </c:pt>
                <c:pt idx="11">
                  <c:v> Lazio</c:v>
                </c:pt>
                <c:pt idx="12">
                  <c:v> Marche</c:v>
                </c:pt>
                <c:pt idx="14">
                  <c:v> Puglia</c:v>
                </c:pt>
                <c:pt idx="15">
                  <c:v> Calabria</c:v>
                </c:pt>
                <c:pt idx="16">
                  <c:v> Abruzzi</c:v>
                </c:pt>
                <c:pt idx="17">
                  <c:v> Campania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(Foglio1!$B$3:$B$15;Foglio1!$B$17;Foglio1!$B$19:$B$20;Foglio1!$B$22:$B$26)</c:f>
              <c:numCache>
                <c:formatCode>General</c:formatCode>
                <c:ptCount val="21"/>
                <c:pt idx="0">
                  <c:v>19</c:v>
                </c:pt>
                <c:pt idx="1">
                  <c:v>18</c:v>
                </c:pt>
                <c:pt idx="2">
                  <c:v>16</c:v>
                </c:pt>
                <c:pt idx="3">
                  <c:v>16</c:v>
                </c:pt>
                <c:pt idx="5">
                  <c:v>23</c:v>
                </c:pt>
                <c:pt idx="6">
                  <c:v>20</c:v>
                </c:pt>
                <c:pt idx="7">
                  <c:v>18</c:v>
                </c:pt>
                <c:pt idx="8">
                  <c:v>12</c:v>
                </c:pt>
                <c:pt idx="10">
                  <c:v>21</c:v>
                </c:pt>
                <c:pt idx="11">
                  <c:v>21</c:v>
                </c:pt>
                <c:pt idx="12">
                  <c:v>18</c:v>
                </c:pt>
                <c:pt idx="14">
                  <c:v>29</c:v>
                </c:pt>
                <c:pt idx="15">
                  <c:v>26</c:v>
                </c:pt>
                <c:pt idx="16">
                  <c:v>15</c:v>
                </c:pt>
                <c:pt idx="17">
                  <c:v>14</c:v>
                </c:pt>
                <c:pt idx="19">
                  <c:v>18</c:v>
                </c:pt>
                <c:pt idx="20">
                  <c:v>16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Abbastanza 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(Foglio1!$A$3:$A$15;Foglio1!$A$17;Foglio1!$A$19:$A$20;Foglio1!$A$22:$A$26)</c:f>
              <c:strCache>
                <c:ptCount val="21"/>
                <c:pt idx="0">
                  <c:v> Lombardia</c:v>
                </c:pt>
                <c:pt idx="1">
                  <c:v> Piemonte</c:v>
                </c:pt>
                <c:pt idx="2">
                  <c:v> Liguria</c:v>
                </c:pt>
                <c:pt idx="3">
                  <c:v> Val D'Aosta</c:v>
                </c:pt>
                <c:pt idx="5">
                  <c:v> Trentino Alto Adige</c:v>
                </c:pt>
                <c:pt idx="6">
                  <c:v> Emilia</c:v>
                </c:pt>
                <c:pt idx="7">
                  <c:v> Veneto</c:v>
                </c:pt>
                <c:pt idx="8">
                  <c:v> Friuli Venezia Giulia</c:v>
                </c:pt>
                <c:pt idx="10">
                  <c:v> Toscana</c:v>
                </c:pt>
                <c:pt idx="11">
                  <c:v> Lazio</c:v>
                </c:pt>
                <c:pt idx="12">
                  <c:v> Marche</c:v>
                </c:pt>
                <c:pt idx="14">
                  <c:v> Puglia</c:v>
                </c:pt>
                <c:pt idx="15">
                  <c:v> Calabria</c:v>
                </c:pt>
                <c:pt idx="16">
                  <c:v> Abruzzi</c:v>
                </c:pt>
                <c:pt idx="17">
                  <c:v> Campania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(Foglio1!$C$3:$C$15;Foglio1!$C$17;Foglio1!$C$19:$C$20;Foglio1!$C$22:$C$26)</c:f>
              <c:numCache>
                <c:formatCode>General</c:formatCode>
                <c:ptCount val="21"/>
                <c:pt idx="0">
                  <c:v>37</c:v>
                </c:pt>
                <c:pt idx="1">
                  <c:v>43</c:v>
                </c:pt>
                <c:pt idx="2">
                  <c:v>41</c:v>
                </c:pt>
                <c:pt idx="3">
                  <c:v>31</c:v>
                </c:pt>
                <c:pt idx="5">
                  <c:v>26</c:v>
                </c:pt>
                <c:pt idx="6">
                  <c:v>33</c:v>
                </c:pt>
                <c:pt idx="7">
                  <c:v>40</c:v>
                </c:pt>
                <c:pt idx="8">
                  <c:v>37</c:v>
                </c:pt>
                <c:pt idx="10">
                  <c:v>33</c:v>
                </c:pt>
                <c:pt idx="11">
                  <c:v>35</c:v>
                </c:pt>
                <c:pt idx="12">
                  <c:v>37</c:v>
                </c:pt>
                <c:pt idx="14">
                  <c:v>29</c:v>
                </c:pt>
                <c:pt idx="15">
                  <c:v>36</c:v>
                </c:pt>
                <c:pt idx="16">
                  <c:v>40</c:v>
                </c:pt>
                <c:pt idx="17">
                  <c:v>38</c:v>
                </c:pt>
                <c:pt idx="19">
                  <c:v>36</c:v>
                </c:pt>
                <c:pt idx="20">
                  <c:v>35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Poco 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(Foglio1!$A$3:$A$15;Foglio1!$A$17;Foglio1!$A$19:$A$20;Foglio1!$A$22:$A$26)</c:f>
              <c:strCache>
                <c:ptCount val="21"/>
                <c:pt idx="0">
                  <c:v> Lombardia</c:v>
                </c:pt>
                <c:pt idx="1">
                  <c:v> Piemonte</c:v>
                </c:pt>
                <c:pt idx="2">
                  <c:v> Liguria</c:v>
                </c:pt>
                <c:pt idx="3">
                  <c:v> Val D'Aosta</c:v>
                </c:pt>
                <c:pt idx="5">
                  <c:v> Trentino Alto Adige</c:v>
                </c:pt>
                <c:pt idx="6">
                  <c:v> Emilia</c:v>
                </c:pt>
                <c:pt idx="7">
                  <c:v> Veneto</c:v>
                </c:pt>
                <c:pt idx="8">
                  <c:v> Friuli Venezia Giulia</c:v>
                </c:pt>
                <c:pt idx="10">
                  <c:v> Toscana</c:v>
                </c:pt>
                <c:pt idx="11">
                  <c:v> Lazio</c:v>
                </c:pt>
                <c:pt idx="12">
                  <c:v> Marche</c:v>
                </c:pt>
                <c:pt idx="14">
                  <c:v> Puglia</c:v>
                </c:pt>
                <c:pt idx="15">
                  <c:v> Calabria</c:v>
                </c:pt>
                <c:pt idx="16">
                  <c:v> Abruzzi</c:v>
                </c:pt>
                <c:pt idx="17">
                  <c:v> Campania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(Foglio1!$D$3:$D$15;Foglio1!$D$17;Foglio1!$D$19:$D$20;Foglio1!$D$22:$D$26)</c:f>
              <c:numCache>
                <c:formatCode>General</c:formatCode>
                <c:ptCount val="21"/>
                <c:pt idx="0">
                  <c:v>27</c:v>
                </c:pt>
                <c:pt idx="1">
                  <c:v>29</c:v>
                </c:pt>
                <c:pt idx="2">
                  <c:v>28</c:v>
                </c:pt>
                <c:pt idx="3">
                  <c:v>32</c:v>
                </c:pt>
                <c:pt idx="5">
                  <c:v>31</c:v>
                </c:pt>
                <c:pt idx="6">
                  <c:v>27</c:v>
                </c:pt>
                <c:pt idx="7">
                  <c:v>32</c:v>
                </c:pt>
                <c:pt idx="8">
                  <c:v>32</c:v>
                </c:pt>
                <c:pt idx="10">
                  <c:v>28</c:v>
                </c:pt>
                <c:pt idx="11">
                  <c:v>27</c:v>
                </c:pt>
                <c:pt idx="12">
                  <c:v>28</c:v>
                </c:pt>
                <c:pt idx="14">
                  <c:v>29</c:v>
                </c:pt>
                <c:pt idx="15">
                  <c:v>18</c:v>
                </c:pt>
                <c:pt idx="16">
                  <c:v>34</c:v>
                </c:pt>
                <c:pt idx="17">
                  <c:v>30</c:v>
                </c:pt>
                <c:pt idx="19">
                  <c:v>33</c:v>
                </c:pt>
                <c:pt idx="20">
                  <c:v>27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Per niente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(Foglio1!$A$3:$A$15;Foglio1!$A$17;Foglio1!$A$19:$A$20;Foglio1!$A$22:$A$26)</c:f>
              <c:strCache>
                <c:ptCount val="21"/>
                <c:pt idx="0">
                  <c:v> Lombardia</c:v>
                </c:pt>
                <c:pt idx="1">
                  <c:v> Piemonte</c:v>
                </c:pt>
                <c:pt idx="2">
                  <c:v> Liguria</c:v>
                </c:pt>
                <c:pt idx="3">
                  <c:v> Val D'Aosta</c:v>
                </c:pt>
                <c:pt idx="5">
                  <c:v> Trentino Alto Adige</c:v>
                </c:pt>
                <c:pt idx="6">
                  <c:v> Emilia</c:v>
                </c:pt>
                <c:pt idx="7">
                  <c:v> Veneto</c:v>
                </c:pt>
                <c:pt idx="8">
                  <c:v> Friuli Venezia Giulia</c:v>
                </c:pt>
                <c:pt idx="10">
                  <c:v> Toscana</c:v>
                </c:pt>
                <c:pt idx="11">
                  <c:v> Lazio</c:v>
                </c:pt>
                <c:pt idx="12">
                  <c:v> Marche</c:v>
                </c:pt>
                <c:pt idx="14">
                  <c:v> Puglia</c:v>
                </c:pt>
                <c:pt idx="15">
                  <c:v> Calabria</c:v>
                </c:pt>
                <c:pt idx="16">
                  <c:v> Abruzzi</c:v>
                </c:pt>
                <c:pt idx="17">
                  <c:v> Campania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(Foglio1!$E$3:$E$15;Foglio1!$E$17;Foglio1!$E$19:$E$20;Foglio1!$E$22:$E$26)</c:f>
              <c:numCache>
                <c:formatCode>General</c:formatCode>
                <c:ptCount val="21"/>
                <c:pt idx="0">
                  <c:v>17</c:v>
                </c:pt>
                <c:pt idx="1">
                  <c:v>10</c:v>
                </c:pt>
                <c:pt idx="2">
                  <c:v>16</c:v>
                </c:pt>
                <c:pt idx="3">
                  <c:v>21</c:v>
                </c:pt>
                <c:pt idx="5">
                  <c:v>20</c:v>
                </c:pt>
                <c:pt idx="6">
                  <c:v>20</c:v>
                </c:pt>
                <c:pt idx="7">
                  <c:v>11</c:v>
                </c:pt>
                <c:pt idx="8">
                  <c:v>19</c:v>
                </c:pt>
                <c:pt idx="10">
                  <c:v>18</c:v>
                </c:pt>
                <c:pt idx="11">
                  <c:v>17</c:v>
                </c:pt>
                <c:pt idx="12">
                  <c:v>17</c:v>
                </c:pt>
                <c:pt idx="14">
                  <c:v>12</c:v>
                </c:pt>
                <c:pt idx="15">
                  <c:v>20</c:v>
                </c:pt>
                <c:pt idx="16">
                  <c:v>11</c:v>
                </c:pt>
                <c:pt idx="17">
                  <c:v>19</c:v>
                </c:pt>
                <c:pt idx="19">
                  <c:v>12</c:v>
                </c:pt>
                <c:pt idx="20">
                  <c:v>22</c:v>
                </c:pt>
              </c:numCache>
            </c:numRef>
          </c:val>
        </c:ser>
        <c:dLbls/>
        <c:gapWidth val="36"/>
        <c:overlap val="100"/>
        <c:axId val="99759616"/>
        <c:axId val="99761152"/>
      </c:barChart>
      <c:catAx>
        <c:axId val="99759616"/>
        <c:scaling>
          <c:orientation val="maxMin"/>
        </c:scaling>
        <c:axPos val="l"/>
        <c:numFmt formatCode="General" sourceLinked="1"/>
        <c:tickLblPos val="nextTo"/>
        <c:spPr>
          <a:ln>
            <a:noFill/>
          </a:ln>
        </c:spPr>
        <c:txPr>
          <a:bodyPr/>
          <a:lstStyle/>
          <a:p>
            <a:pPr>
              <a:defRPr sz="800" b="1">
                <a:latin typeface="Gill Sans MT"/>
              </a:defRPr>
            </a:pPr>
            <a:endParaRPr lang="it-IT"/>
          </a:p>
        </c:txPr>
        <c:crossAx val="99761152"/>
        <c:crosses val="autoZero"/>
        <c:auto val="1"/>
        <c:lblAlgn val="ctr"/>
        <c:lblOffset val="100"/>
      </c:catAx>
      <c:valAx>
        <c:axId val="9976115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9759616"/>
        <c:crosses val="autoZero"/>
        <c:crossBetween val="between"/>
        <c:majorUnit val="0.5"/>
        <c:minorUnit val="0.4"/>
      </c:valAx>
    </c:plotArea>
    <c:legend>
      <c:legendPos val="t"/>
      <c:legendEntry>
        <c:idx val="1"/>
        <c:txPr>
          <a:bodyPr/>
          <a:lstStyle/>
          <a:p>
            <a:pPr>
              <a:defRPr sz="1050" b="0">
                <a:solidFill>
                  <a:srgbClr val="333333"/>
                </a:solidFill>
                <a:latin typeface="Gill Sans MT"/>
              </a:defRPr>
            </a:pPr>
            <a:endParaRPr lang="it-IT"/>
          </a:p>
        </c:txPr>
      </c:legendEntry>
      <c:layout>
        <c:manualLayout>
          <c:xMode val="edge"/>
          <c:yMode val="edge"/>
          <c:x val="0.36613103544813369"/>
          <c:y val="9.7836937025945845E-3"/>
          <c:w val="0.39812126088024558"/>
          <c:h val="4.307925966712714E-2"/>
        </c:manualLayout>
      </c:layout>
      <c:txPr>
        <a:bodyPr/>
        <a:lstStyle/>
        <a:p>
          <a:pPr>
            <a:defRPr sz="1050" b="0">
              <a:solidFill>
                <a:srgbClr val="333333"/>
              </a:solidFill>
              <a:latin typeface="Gill Sans MT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4"/>
  <c:chart>
    <c:plotArea>
      <c:layout>
        <c:manualLayout>
          <c:layoutTarget val="inner"/>
          <c:xMode val="edge"/>
          <c:yMode val="edge"/>
          <c:x val="0.28381061395376139"/>
          <c:y val="5.0255059739272266E-2"/>
          <c:w val="0.63575616597601103"/>
          <c:h val="0.94646123991369557"/>
        </c:manualLayout>
      </c:layout>
      <c:barChart>
        <c:barDir val="bar"/>
        <c:grouping val="percentStacked"/>
        <c:ser>
          <c:idx val="0"/>
          <c:order val="0"/>
          <c:tx>
            <c:strRef>
              <c:f>Foglio1!$B$1</c:f>
              <c:strCache>
                <c:ptCount val="1"/>
                <c:pt idx="0">
                  <c:v>Molto</c:v>
                </c:pt>
              </c:strCache>
            </c:strRef>
          </c:tx>
          <c:dLbls>
            <c:numFmt formatCode="#,##0" sourceLinked="0"/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(Foglio1!$A$3:$A$13;Foglio1!$A$15:$A$18;Foglio1!$A$21:$A$26)</c:f>
              <c:strCache>
                <c:ptCount val="21"/>
                <c:pt idx="0">
                  <c:v> Liguria</c:v>
                </c:pt>
                <c:pt idx="1">
                  <c:v> Piemonte</c:v>
                </c:pt>
                <c:pt idx="2">
                  <c:v> Val D'Aosta</c:v>
                </c:pt>
                <c:pt idx="3">
                  <c:v> Lombardia</c:v>
                </c:pt>
                <c:pt idx="5">
                  <c:v> Emilia</c:v>
                </c:pt>
                <c:pt idx="6">
                  <c:v> Friuli Venezia Giulia</c:v>
                </c:pt>
                <c:pt idx="7">
                  <c:v> Veneto</c:v>
                </c:pt>
                <c:pt idx="8">
                  <c:v> Trentino Alto Adige</c:v>
                </c:pt>
                <c:pt idx="10">
                  <c:v> Marche</c:v>
                </c:pt>
                <c:pt idx="11">
                  <c:v> Toscana</c:v>
                </c:pt>
                <c:pt idx="12">
                  <c:v> Lazio</c:v>
                </c:pt>
                <c:pt idx="14">
                  <c:v> Calabria</c:v>
                </c:pt>
                <c:pt idx="15">
                  <c:v> Abruzzi</c:v>
                </c:pt>
                <c:pt idx="16">
                  <c:v> Campania</c:v>
                </c:pt>
                <c:pt idx="17">
                  <c:v> Puglia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(Foglio1!$B$3:$B$13;Foglio1!$B$15:$B$18;Foglio1!$B$21:$B$26)</c:f>
              <c:numCache>
                <c:formatCode>General</c:formatCode>
                <c:ptCount val="21"/>
                <c:pt idx="0">
                  <c:v>10</c:v>
                </c:pt>
                <c:pt idx="1">
                  <c:v>6</c:v>
                </c:pt>
                <c:pt idx="2">
                  <c:v>5</c:v>
                </c:pt>
                <c:pt idx="3">
                  <c:v>3</c:v>
                </c:pt>
                <c:pt idx="5">
                  <c:v>30</c:v>
                </c:pt>
                <c:pt idx="6">
                  <c:v>18</c:v>
                </c:pt>
                <c:pt idx="7">
                  <c:v>12</c:v>
                </c:pt>
                <c:pt idx="8">
                  <c:v>2</c:v>
                </c:pt>
                <c:pt idx="10">
                  <c:v>18</c:v>
                </c:pt>
                <c:pt idx="11">
                  <c:v>12</c:v>
                </c:pt>
                <c:pt idx="12">
                  <c:v>7.0000000000000009</c:v>
                </c:pt>
                <c:pt idx="14">
                  <c:v>33</c:v>
                </c:pt>
                <c:pt idx="15">
                  <c:v>26</c:v>
                </c:pt>
                <c:pt idx="16">
                  <c:v>23</c:v>
                </c:pt>
                <c:pt idx="17">
                  <c:v>13</c:v>
                </c:pt>
                <c:pt idx="19">
                  <c:v>26</c:v>
                </c:pt>
                <c:pt idx="20">
                  <c:v>4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Abbastanza 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(Foglio1!$A$3:$A$13;Foglio1!$A$15:$A$18;Foglio1!$A$21:$A$26)</c:f>
              <c:strCache>
                <c:ptCount val="21"/>
                <c:pt idx="0">
                  <c:v> Liguria</c:v>
                </c:pt>
                <c:pt idx="1">
                  <c:v> Piemonte</c:v>
                </c:pt>
                <c:pt idx="2">
                  <c:v> Val D'Aosta</c:v>
                </c:pt>
                <c:pt idx="3">
                  <c:v> Lombardia</c:v>
                </c:pt>
                <c:pt idx="5">
                  <c:v> Emilia</c:v>
                </c:pt>
                <c:pt idx="6">
                  <c:v> Friuli Venezia Giulia</c:v>
                </c:pt>
                <c:pt idx="7">
                  <c:v> Veneto</c:v>
                </c:pt>
                <c:pt idx="8">
                  <c:v> Trentino Alto Adige</c:v>
                </c:pt>
                <c:pt idx="10">
                  <c:v> Marche</c:v>
                </c:pt>
                <c:pt idx="11">
                  <c:v> Toscana</c:v>
                </c:pt>
                <c:pt idx="12">
                  <c:v> Lazio</c:v>
                </c:pt>
                <c:pt idx="14">
                  <c:v> Calabria</c:v>
                </c:pt>
                <c:pt idx="15">
                  <c:v> Abruzzi</c:v>
                </c:pt>
                <c:pt idx="16">
                  <c:v> Campania</c:v>
                </c:pt>
                <c:pt idx="17">
                  <c:v> Puglia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(Foglio1!$C$3:$C$13;Foglio1!$C$15:$C$18;Foglio1!$C$21:$C$26)</c:f>
              <c:numCache>
                <c:formatCode>General</c:formatCode>
                <c:ptCount val="21"/>
                <c:pt idx="0">
                  <c:v>25</c:v>
                </c:pt>
                <c:pt idx="1">
                  <c:v>20</c:v>
                </c:pt>
                <c:pt idx="2">
                  <c:v>17</c:v>
                </c:pt>
                <c:pt idx="3">
                  <c:v>21</c:v>
                </c:pt>
                <c:pt idx="5">
                  <c:v>34</c:v>
                </c:pt>
                <c:pt idx="6">
                  <c:v>42</c:v>
                </c:pt>
                <c:pt idx="7">
                  <c:v>31</c:v>
                </c:pt>
                <c:pt idx="8">
                  <c:v>26</c:v>
                </c:pt>
                <c:pt idx="10">
                  <c:v>47</c:v>
                </c:pt>
                <c:pt idx="11">
                  <c:v>38</c:v>
                </c:pt>
                <c:pt idx="12">
                  <c:v>28.000000000000004</c:v>
                </c:pt>
                <c:pt idx="14">
                  <c:v>28.000000000000004</c:v>
                </c:pt>
                <c:pt idx="15">
                  <c:v>35</c:v>
                </c:pt>
                <c:pt idx="16">
                  <c:v>43</c:v>
                </c:pt>
                <c:pt idx="17">
                  <c:v>10</c:v>
                </c:pt>
                <c:pt idx="19">
                  <c:v>37</c:v>
                </c:pt>
                <c:pt idx="20">
                  <c:v>9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Poco 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(Foglio1!$A$3:$A$13;Foglio1!$A$15:$A$18;Foglio1!$A$21:$A$26)</c:f>
              <c:strCache>
                <c:ptCount val="21"/>
                <c:pt idx="0">
                  <c:v> Liguria</c:v>
                </c:pt>
                <c:pt idx="1">
                  <c:v> Piemonte</c:v>
                </c:pt>
                <c:pt idx="2">
                  <c:v> Val D'Aosta</c:v>
                </c:pt>
                <c:pt idx="3">
                  <c:v> Lombardia</c:v>
                </c:pt>
                <c:pt idx="5">
                  <c:v> Emilia</c:v>
                </c:pt>
                <c:pt idx="6">
                  <c:v> Friuli Venezia Giulia</c:v>
                </c:pt>
                <c:pt idx="7">
                  <c:v> Veneto</c:v>
                </c:pt>
                <c:pt idx="8">
                  <c:v> Trentino Alto Adige</c:v>
                </c:pt>
                <c:pt idx="10">
                  <c:v> Marche</c:v>
                </c:pt>
                <c:pt idx="11">
                  <c:v> Toscana</c:v>
                </c:pt>
                <c:pt idx="12">
                  <c:v> Lazio</c:v>
                </c:pt>
                <c:pt idx="14">
                  <c:v> Calabria</c:v>
                </c:pt>
                <c:pt idx="15">
                  <c:v> Abruzzi</c:v>
                </c:pt>
                <c:pt idx="16">
                  <c:v> Campania</c:v>
                </c:pt>
                <c:pt idx="17">
                  <c:v> Puglia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(Foglio1!$D$3:$D$13;Foglio1!$D$15:$D$18;Foglio1!$D$21:$D$26)</c:f>
              <c:numCache>
                <c:formatCode>General</c:formatCode>
                <c:ptCount val="21"/>
                <c:pt idx="0">
                  <c:v>40</c:v>
                </c:pt>
                <c:pt idx="1">
                  <c:v>52</c:v>
                </c:pt>
                <c:pt idx="2">
                  <c:v>44</c:v>
                </c:pt>
                <c:pt idx="3">
                  <c:v>43</c:v>
                </c:pt>
                <c:pt idx="5">
                  <c:v>26</c:v>
                </c:pt>
                <c:pt idx="6">
                  <c:v>25</c:v>
                </c:pt>
                <c:pt idx="7">
                  <c:v>45</c:v>
                </c:pt>
                <c:pt idx="8">
                  <c:v>47</c:v>
                </c:pt>
                <c:pt idx="10">
                  <c:v>28.999999999999993</c:v>
                </c:pt>
                <c:pt idx="11">
                  <c:v>31</c:v>
                </c:pt>
                <c:pt idx="12">
                  <c:v>45</c:v>
                </c:pt>
                <c:pt idx="14">
                  <c:v>26</c:v>
                </c:pt>
                <c:pt idx="15">
                  <c:v>26</c:v>
                </c:pt>
                <c:pt idx="16">
                  <c:v>23</c:v>
                </c:pt>
                <c:pt idx="17">
                  <c:v>49</c:v>
                </c:pt>
                <c:pt idx="19">
                  <c:v>26</c:v>
                </c:pt>
                <c:pt idx="20">
                  <c:v>22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Per niente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</c:dLbls>
          <c:cat>
            <c:strRef>
              <c:f>(Foglio1!$A$3:$A$13;Foglio1!$A$15:$A$18;Foglio1!$A$21:$A$26)</c:f>
              <c:strCache>
                <c:ptCount val="21"/>
                <c:pt idx="0">
                  <c:v> Liguria</c:v>
                </c:pt>
                <c:pt idx="1">
                  <c:v> Piemonte</c:v>
                </c:pt>
                <c:pt idx="2">
                  <c:v> Val D'Aosta</c:v>
                </c:pt>
                <c:pt idx="3">
                  <c:v> Lombardia</c:v>
                </c:pt>
                <c:pt idx="5">
                  <c:v> Emilia</c:v>
                </c:pt>
                <c:pt idx="6">
                  <c:v> Friuli Venezia Giulia</c:v>
                </c:pt>
                <c:pt idx="7">
                  <c:v> Veneto</c:v>
                </c:pt>
                <c:pt idx="8">
                  <c:v> Trentino Alto Adige</c:v>
                </c:pt>
                <c:pt idx="10">
                  <c:v> Marche</c:v>
                </c:pt>
                <c:pt idx="11">
                  <c:v> Toscana</c:v>
                </c:pt>
                <c:pt idx="12">
                  <c:v> Lazio</c:v>
                </c:pt>
                <c:pt idx="14">
                  <c:v> Calabria</c:v>
                </c:pt>
                <c:pt idx="15">
                  <c:v> Abruzzi</c:v>
                </c:pt>
                <c:pt idx="16">
                  <c:v> Campania</c:v>
                </c:pt>
                <c:pt idx="17">
                  <c:v> Puglia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(Foglio1!$E$3:$E$13;Foglio1!$E$15:$E$18;Foglio1!$E$21:$E$26)</c:f>
              <c:numCache>
                <c:formatCode>General</c:formatCode>
                <c:ptCount val="21"/>
                <c:pt idx="0">
                  <c:v>25</c:v>
                </c:pt>
                <c:pt idx="1">
                  <c:v>22</c:v>
                </c:pt>
                <c:pt idx="2">
                  <c:v>34</c:v>
                </c:pt>
                <c:pt idx="3">
                  <c:v>33</c:v>
                </c:pt>
                <c:pt idx="5">
                  <c:v>10</c:v>
                </c:pt>
                <c:pt idx="6">
                  <c:v>15</c:v>
                </c:pt>
                <c:pt idx="7">
                  <c:v>12</c:v>
                </c:pt>
                <c:pt idx="8">
                  <c:v>25</c:v>
                </c:pt>
                <c:pt idx="10">
                  <c:v>6</c:v>
                </c:pt>
                <c:pt idx="11">
                  <c:v>19</c:v>
                </c:pt>
                <c:pt idx="12">
                  <c:v>20</c:v>
                </c:pt>
                <c:pt idx="14">
                  <c:v>13</c:v>
                </c:pt>
                <c:pt idx="15">
                  <c:v>13</c:v>
                </c:pt>
                <c:pt idx="16">
                  <c:v>11</c:v>
                </c:pt>
                <c:pt idx="17">
                  <c:v>28.000000000000004</c:v>
                </c:pt>
                <c:pt idx="19">
                  <c:v>11</c:v>
                </c:pt>
                <c:pt idx="20">
                  <c:v>65</c:v>
                </c:pt>
              </c:numCache>
            </c:numRef>
          </c:val>
        </c:ser>
        <c:dLbls/>
        <c:gapWidth val="36"/>
        <c:overlap val="100"/>
        <c:axId val="123138048"/>
        <c:axId val="123139584"/>
      </c:barChart>
      <c:catAx>
        <c:axId val="123138048"/>
        <c:scaling>
          <c:orientation val="maxMin"/>
        </c:scaling>
        <c:axPos val="l"/>
        <c:numFmt formatCode="General" sourceLinked="1"/>
        <c:tickLblPos val="nextTo"/>
        <c:spPr>
          <a:ln>
            <a:noFill/>
          </a:ln>
        </c:spPr>
        <c:txPr>
          <a:bodyPr/>
          <a:lstStyle/>
          <a:p>
            <a:pPr algn="ctr">
              <a:defRPr lang="it-IT" sz="800" b="1" i="0" u="none" strike="noStrike" kern="1200" baseline="0">
                <a:solidFill>
                  <a:prstClr val="black"/>
                </a:solidFill>
                <a:latin typeface="Gill Sans MT"/>
                <a:ea typeface="+mn-ea"/>
                <a:cs typeface="+mn-cs"/>
              </a:defRPr>
            </a:pPr>
            <a:endParaRPr lang="it-IT"/>
          </a:p>
        </c:txPr>
        <c:crossAx val="123139584"/>
        <c:crosses val="autoZero"/>
        <c:auto val="1"/>
        <c:lblAlgn val="ctr"/>
        <c:lblOffset val="100"/>
      </c:catAx>
      <c:valAx>
        <c:axId val="1231395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23138048"/>
        <c:crosses val="autoZero"/>
        <c:crossBetween val="between"/>
        <c:majorUnit val="0.5"/>
        <c:minorUnit val="0.4"/>
      </c:valAx>
    </c:plotArea>
    <c:legend>
      <c:legendPos val="t"/>
      <c:legendEntry>
        <c:idx val="1"/>
        <c:txPr>
          <a:bodyPr/>
          <a:lstStyle/>
          <a:p>
            <a:pPr algn="ctr">
              <a:defRPr lang="it-IT" sz="1050" b="0" i="0" u="none" strike="noStrike" kern="1200" baseline="0">
                <a:solidFill>
                  <a:srgbClr val="333333"/>
                </a:solidFill>
                <a:latin typeface="Gill Sans MT"/>
                <a:ea typeface="+mn-ea"/>
                <a:cs typeface="+mn-cs"/>
              </a:defRPr>
            </a:pPr>
            <a:endParaRPr lang="it-IT"/>
          </a:p>
        </c:txPr>
      </c:legendEntry>
      <c:layout>
        <c:manualLayout>
          <c:xMode val="edge"/>
          <c:yMode val="edge"/>
          <c:x val="0.36613103544813369"/>
          <c:y val="9.7836937025945845E-3"/>
          <c:w val="0.39812126088024558"/>
          <c:h val="4.307925966712714E-2"/>
        </c:manualLayout>
      </c:layout>
      <c:txPr>
        <a:bodyPr/>
        <a:lstStyle/>
        <a:p>
          <a:pPr algn="ctr">
            <a:defRPr lang="it-IT" sz="1050" b="0" i="0" u="none" strike="noStrike" kern="1200" baseline="0">
              <a:solidFill>
                <a:srgbClr val="333333"/>
              </a:solidFill>
              <a:latin typeface="Gill Sans MT"/>
              <a:ea typeface="+mn-ea"/>
              <a:cs typeface="+mn-cs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9"/>
  <c:chart>
    <c:plotArea>
      <c:layout>
        <c:manualLayout>
          <c:layoutTarget val="inner"/>
          <c:xMode val="edge"/>
          <c:yMode val="edge"/>
          <c:x val="0.28381061395376139"/>
          <c:y val="5.0255059739272266E-2"/>
          <c:w val="0.63575616597601103"/>
          <c:h val="0.94646123991369557"/>
        </c:manualLayout>
      </c:layout>
      <c:barChart>
        <c:barDir val="bar"/>
        <c:grouping val="percentStacked"/>
        <c:ser>
          <c:idx val="0"/>
          <c:order val="0"/>
          <c:tx>
            <c:strRef>
              <c:f>Foglio1!$B$1</c:f>
              <c:strCache>
                <c:ptCount val="1"/>
                <c:pt idx="0">
                  <c:v>Molto</c:v>
                </c:pt>
              </c:strCache>
            </c:strRef>
          </c:tx>
          <c:dLbls>
            <c:numFmt formatCode="#,##0" sourceLinked="0"/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</c:dLbls>
          <c:cat>
            <c:strRef>
              <c:f>(Foglio1!$A$3:$A$13;Foglio1!$A$15:$A$18;Foglio1!$A$21:$A$26)</c:f>
              <c:strCache>
                <c:ptCount val="21"/>
                <c:pt idx="0">
                  <c:v> Lombardia</c:v>
                </c:pt>
                <c:pt idx="1">
                  <c:v> Piemonte</c:v>
                </c:pt>
                <c:pt idx="2">
                  <c:v> Val D'Aosta</c:v>
                </c:pt>
                <c:pt idx="3">
                  <c:v> Liguria</c:v>
                </c:pt>
                <c:pt idx="5">
                  <c:v> Trentino Alto Adige</c:v>
                </c:pt>
                <c:pt idx="6">
                  <c:v> Emilia</c:v>
                </c:pt>
                <c:pt idx="7">
                  <c:v> Veneto</c:v>
                </c:pt>
                <c:pt idx="8">
                  <c:v> Friuli Venezia Giulia</c:v>
                </c:pt>
                <c:pt idx="10">
                  <c:v> Lazio</c:v>
                </c:pt>
                <c:pt idx="11">
                  <c:v> Toscana</c:v>
                </c:pt>
                <c:pt idx="12">
                  <c:v> Marche</c:v>
                </c:pt>
                <c:pt idx="14">
                  <c:v> Campania</c:v>
                </c:pt>
                <c:pt idx="15">
                  <c:v> Puglia</c:v>
                </c:pt>
                <c:pt idx="16">
                  <c:v> Calabria</c:v>
                </c:pt>
                <c:pt idx="17">
                  <c:v> Abruzzi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(Foglio1!$B$3:$B$13;Foglio1!$B$15:$B$18;Foglio1!$B$21:$B$26)</c:f>
              <c:numCache>
                <c:formatCode>General</c:formatCode>
                <c:ptCount val="21"/>
                <c:pt idx="0">
                  <c:v>40</c:v>
                </c:pt>
                <c:pt idx="1">
                  <c:v>28.000000000000004</c:v>
                </c:pt>
                <c:pt idx="2">
                  <c:v>23</c:v>
                </c:pt>
                <c:pt idx="3">
                  <c:v>20</c:v>
                </c:pt>
                <c:pt idx="5">
                  <c:v>35</c:v>
                </c:pt>
                <c:pt idx="6">
                  <c:v>32</c:v>
                </c:pt>
                <c:pt idx="7">
                  <c:v>28.000000000000004</c:v>
                </c:pt>
                <c:pt idx="8">
                  <c:v>20</c:v>
                </c:pt>
                <c:pt idx="10">
                  <c:v>33</c:v>
                </c:pt>
                <c:pt idx="11">
                  <c:v>25</c:v>
                </c:pt>
                <c:pt idx="12">
                  <c:v>24</c:v>
                </c:pt>
                <c:pt idx="14">
                  <c:v>36</c:v>
                </c:pt>
                <c:pt idx="15">
                  <c:v>30</c:v>
                </c:pt>
                <c:pt idx="16">
                  <c:v>26</c:v>
                </c:pt>
                <c:pt idx="17">
                  <c:v>22</c:v>
                </c:pt>
                <c:pt idx="19">
                  <c:v>31</c:v>
                </c:pt>
                <c:pt idx="20">
                  <c:v>16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Abbastanza 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</c:dLbls>
          <c:cat>
            <c:strRef>
              <c:f>(Foglio1!$A$3:$A$13;Foglio1!$A$15:$A$18;Foglio1!$A$21:$A$26)</c:f>
              <c:strCache>
                <c:ptCount val="21"/>
                <c:pt idx="0">
                  <c:v> Lombardia</c:v>
                </c:pt>
                <c:pt idx="1">
                  <c:v> Piemonte</c:v>
                </c:pt>
                <c:pt idx="2">
                  <c:v> Val D'Aosta</c:v>
                </c:pt>
                <c:pt idx="3">
                  <c:v> Liguria</c:v>
                </c:pt>
                <c:pt idx="5">
                  <c:v> Trentino Alto Adige</c:v>
                </c:pt>
                <c:pt idx="6">
                  <c:v> Emilia</c:v>
                </c:pt>
                <c:pt idx="7">
                  <c:v> Veneto</c:v>
                </c:pt>
                <c:pt idx="8">
                  <c:v> Friuli Venezia Giulia</c:v>
                </c:pt>
                <c:pt idx="10">
                  <c:v> Lazio</c:v>
                </c:pt>
                <c:pt idx="11">
                  <c:v> Toscana</c:v>
                </c:pt>
                <c:pt idx="12">
                  <c:v> Marche</c:v>
                </c:pt>
                <c:pt idx="14">
                  <c:v> Campania</c:v>
                </c:pt>
                <c:pt idx="15">
                  <c:v> Puglia</c:v>
                </c:pt>
                <c:pt idx="16">
                  <c:v> Calabria</c:v>
                </c:pt>
                <c:pt idx="17">
                  <c:v> Abruzzi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(Foglio1!$C$3:$C$13;Foglio1!$C$15:$C$18;Foglio1!$C$21:$C$26)</c:f>
              <c:numCache>
                <c:formatCode>General</c:formatCode>
                <c:ptCount val="21"/>
                <c:pt idx="0">
                  <c:v>37</c:v>
                </c:pt>
                <c:pt idx="1">
                  <c:v>38</c:v>
                </c:pt>
                <c:pt idx="2">
                  <c:v>48</c:v>
                </c:pt>
                <c:pt idx="3">
                  <c:v>47</c:v>
                </c:pt>
                <c:pt idx="5">
                  <c:v>32</c:v>
                </c:pt>
                <c:pt idx="6">
                  <c:v>42</c:v>
                </c:pt>
                <c:pt idx="7">
                  <c:v>41</c:v>
                </c:pt>
                <c:pt idx="8">
                  <c:v>44</c:v>
                </c:pt>
                <c:pt idx="10">
                  <c:v>38</c:v>
                </c:pt>
                <c:pt idx="11">
                  <c:v>35</c:v>
                </c:pt>
                <c:pt idx="12">
                  <c:v>35</c:v>
                </c:pt>
                <c:pt idx="14">
                  <c:v>32</c:v>
                </c:pt>
                <c:pt idx="15">
                  <c:v>35</c:v>
                </c:pt>
                <c:pt idx="16">
                  <c:v>25</c:v>
                </c:pt>
                <c:pt idx="17">
                  <c:v>25</c:v>
                </c:pt>
                <c:pt idx="19">
                  <c:v>32</c:v>
                </c:pt>
                <c:pt idx="20">
                  <c:v>22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Poco 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</c:dLbls>
          <c:cat>
            <c:strRef>
              <c:f>(Foglio1!$A$3:$A$13;Foglio1!$A$15:$A$18;Foglio1!$A$21:$A$26)</c:f>
              <c:strCache>
                <c:ptCount val="21"/>
                <c:pt idx="0">
                  <c:v> Lombardia</c:v>
                </c:pt>
                <c:pt idx="1">
                  <c:v> Piemonte</c:v>
                </c:pt>
                <c:pt idx="2">
                  <c:v> Val D'Aosta</c:v>
                </c:pt>
                <c:pt idx="3">
                  <c:v> Liguria</c:v>
                </c:pt>
                <c:pt idx="5">
                  <c:v> Trentino Alto Adige</c:v>
                </c:pt>
                <c:pt idx="6">
                  <c:v> Emilia</c:v>
                </c:pt>
                <c:pt idx="7">
                  <c:v> Veneto</c:v>
                </c:pt>
                <c:pt idx="8">
                  <c:v> Friuli Venezia Giulia</c:v>
                </c:pt>
                <c:pt idx="10">
                  <c:v> Lazio</c:v>
                </c:pt>
                <c:pt idx="11">
                  <c:v> Toscana</c:v>
                </c:pt>
                <c:pt idx="12">
                  <c:v> Marche</c:v>
                </c:pt>
                <c:pt idx="14">
                  <c:v> Campania</c:v>
                </c:pt>
                <c:pt idx="15">
                  <c:v> Puglia</c:v>
                </c:pt>
                <c:pt idx="16">
                  <c:v> Calabria</c:v>
                </c:pt>
                <c:pt idx="17">
                  <c:v> Abruzzi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(Foglio1!$D$3:$D$13;Foglio1!$D$15:$D$18;Foglio1!$D$21:$D$26)</c:f>
              <c:numCache>
                <c:formatCode>General</c:formatCode>
                <c:ptCount val="21"/>
                <c:pt idx="0">
                  <c:v>16</c:v>
                </c:pt>
                <c:pt idx="1">
                  <c:v>24</c:v>
                </c:pt>
                <c:pt idx="2">
                  <c:v>20</c:v>
                </c:pt>
                <c:pt idx="3">
                  <c:v>26</c:v>
                </c:pt>
                <c:pt idx="5">
                  <c:v>23</c:v>
                </c:pt>
                <c:pt idx="6">
                  <c:v>18</c:v>
                </c:pt>
                <c:pt idx="7">
                  <c:v>25</c:v>
                </c:pt>
                <c:pt idx="8">
                  <c:v>24</c:v>
                </c:pt>
                <c:pt idx="10">
                  <c:v>21</c:v>
                </c:pt>
                <c:pt idx="11">
                  <c:v>27</c:v>
                </c:pt>
                <c:pt idx="12">
                  <c:v>33</c:v>
                </c:pt>
                <c:pt idx="14">
                  <c:v>20</c:v>
                </c:pt>
                <c:pt idx="15">
                  <c:v>25</c:v>
                </c:pt>
                <c:pt idx="16">
                  <c:v>32</c:v>
                </c:pt>
                <c:pt idx="17">
                  <c:v>30</c:v>
                </c:pt>
                <c:pt idx="19">
                  <c:v>27</c:v>
                </c:pt>
                <c:pt idx="20">
                  <c:v>35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Per niente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prstClr val="white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</c:dLbls>
          <c:cat>
            <c:strRef>
              <c:f>(Foglio1!$A$3:$A$13;Foglio1!$A$15:$A$18;Foglio1!$A$21:$A$26)</c:f>
              <c:strCache>
                <c:ptCount val="21"/>
                <c:pt idx="0">
                  <c:v> Lombardia</c:v>
                </c:pt>
                <c:pt idx="1">
                  <c:v> Piemonte</c:v>
                </c:pt>
                <c:pt idx="2">
                  <c:v> Val D'Aosta</c:v>
                </c:pt>
                <c:pt idx="3">
                  <c:v> Liguria</c:v>
                </c:pt>
                <c:pt idx="5">
                  <c:v> Trentino Alto Adige</c:v>
                </c:pt>
                <c:pt idx="6">
                  <c:v> Emilia</c:v>
                </c:pt>
                <c:pt idx="7">
                  <c:v> Veneto</c:v>
                </c:pt>
                <c:pt idx="8">
                  <c:v> Friuli Venezia Giulia</c:v>
                </c:pt>
                <c:pt idx="10">
                  <c:v> Lazio</c:v>
                </c:pt>
                <c:pt idx="11">
                  <c:v> Toscana</c:v>
                </c:pt>
                <c:pt idx="12">
                  <c:v> Marche</c:v>
                </c:pt>
                <c:pt idx="14">
                  <c:v> Campania</c:v>
                </c:pt>
                <c:pt idx="15">
                  <c:v> Puglia</c:v>
                </c:pt>
                <c:pt idx="16">
                  <c:v> Calabria</c:v>
                </c:pt>
                <c:pt idx="17">
                  <c:v> Abruzzi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(Foglio1!$E$3:$E$13;Foglio1!$E$15:$E$18;Foglio1!$E$21:$E$26)</c:f>
              <c:numCache>
                <c:formatCode>General</c:formatCode>
                <c:ptCount val="21"/>
                <c:pt idx="0">
                  <c:v>7.0000000000000009</c:v>
                </c:pt>
                <c:pt idx="1">
                  <c:v>10</c:v>
                </c:pt>
                <c:pt idx="2">
                  <c:v>9</c:v>
                </c:pt>
                <c:pt idx="3">
                  <c:v>7.0000000000000009</c:v>
                </c:pt>
                <c:pt idx="5">
                  <c:v>10</c:v>
                </c:pt>
                <c:pt idx="6">
                  <c:v>8</c:v>
                </c:pt>
                <c:pt idx="7">
                  <c:v>6</c:v>
                </c:pt>
                <c:pt idx="8">
                  <c:v>12</c:v>
                </c:pt>
                <c:pt idx="10">
                  <c:v>8</c:v>
                </c:pt>
                <c:pt idx="11">
                  <c:v>13</c:v>
                </c:pt>
                <c:pt idx="12">
                  <c:v>8</c:v>
                </c:pt>
                <c:pt idx="14">
                  <c:v>12</c:v>
                </c:pt>
                <c:pt idx="15">
                  <c:v>10</c:v>
                </c:pt>
                <c:pt idx="16">
                  <c:v>17</c:v>
                </c:pt>
                <c:pt idx="17">
                  <c:v>23</c:v>
                </c:pt>
                <c:pt idx="19">
                  <c:v>10</c:v>
                </c:pt>
                <c:pt idx="20">
                  <c:v>27</c:v>
                </c:pt>
              </c:numCache>
            </c:numRef>
          </c:val>
        </c:ser>
        <c:dLbls>
          <c:showVal val="1"/>
        </c:dLbls>
        <c:gapWidth val="36"/>
        <c:overlap val="100"/>
        <c:axId val="123689600"/>
        <c:axId val="123711872"/>
      </c:barChart>
      <c:catAx>
        <c:axId val="123689600"/>
        <c:scaling>
          <c:orientation val="maxMin"/>
        </c:scaling>
        <c:axPos val="l"/>
        <c:numFmt formatCode="General" sourceLinked="1"/>
        <c:tickLblPos val="nextTo"/>
        <c:spPr>
          <a:ln>
            <a:noFill/>
          </a:ln>
        </c:spPr>
        <c:txPr>
          <a:bodyPr/>
          <a:lstStyle/>
          <a:p>
            <a:pPr algn="ctr">
              <a:defRPr lang="it-IT" sz="800" b="1" i="0" u="none" strike="noStrike" kern="1200" baseline="0">
                <a:solidFill>
                  <a:prstClr val="black"/>
                </a:solidFill>
                <a:latin typeface="Gill Sans MT"/>
                <a:ea typeface="+mn-ea"/>
                <a:cs typeface="+mn-cs"/>
              </a:defRPr>
            </a:pPr>
            <a:endParaRPr lang="it-IT"/>
          </a:p>
        </c:txPr>
        <c:crossAx val="123711872"/>
        <c:crosses val="autoZero"/>
        <c:auto val="1"/>
        <c:lblAlgn val="ctr"/>
        <c:lblOffset val="100"/>
      </c:catAx>
      <c:valAx>
        <c:axId val="1237118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23689600"/>
        <c:crosses val="autoZero"/>
        <c:crossBetween val="between"/>
        <c:majorUnit val="0.5"/>
        <c:minorUnit val="0.4"/>
      </c:valAx>
    </c:plotArea>
    <c:legend>
      <c:legendPos val="t"/>
      <c:legendEntry>
        <c:idx val="1"/>
        <c:txPr>
          <a:bodyPr/>
          <a:lstStyle/>
          <a:p>
            <a:pPr algn="ctr">
              <a:defRPr lang="it-IT" sz="1050" b="0" i="0" u="none" strike="noStrike" kern="1200" baseline="0">
                <a:solidFill>
                  <a:srgbClr val="333333"/>
                </a:solidFill>
                <a:latin typeface="Gill Sans MT"/>
                <a:ea typeface="+mn-ea"/>
                <a:cs typeface="+mn-cs"/>
              </a:defRPr>
            </a:pPr>
            <a:endParaRPr lang="it-IT"/>
          </a:p>
        </c:txPr>
      </c:legendEntry>
      <c:layout>
        <c:manualLayout>
          <c:xMode val="edge"/>
          <c:yMode val="edge"/>
          <c:x val="0.36613103544813369"/>
          <c:y val="9.7836937025945845E-3"/>
          <c:w val="0.39812126088024558"/>
          <c:h val="4.307925966712714E-2"/>
        </c:manualLayout>
      </c:layout>
      <c:txPr>
        <a:bodyPr/>
        <a:lstStyle/>
        <a:p>
          <a:pPr algn="ctr">
            <a:defRPr lang="it-IT" sz="1050" b="0" i="0" u="none" strike="noStrike" kern="1200" baseline="0">
              <a:solidFill>
                <a:srgbClr val="333333"/>
              </a:solidFill>
              <a:latin typeface="Gill Sans MT"/>
              <a:ea typeface="+mn-ea"/>
              <a:cs typeface="+mn-cs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6"/>
  <c:chart>
    <c:plotArea>
      <c:layout>
        <c:manualLayout>
          <c:layoutTarget val="inner"/>
          <c:xMode val="edge"/>
          <c:yMode val="edge"/>
          <c:x val="0.28381061395376139"/>
          <c:y val="5.0255059739272266E-2"/>
          <c:w val="0.63575616597601103"/>
          <c:h val="0.94646123991369557"/>
        </c:manualLayout>
      </c:layout>
      <c:barChart>
        <c:barDir val="bar"/>
        <c:grouping val="percentStacked"/>
        <c:ser>
          <c:idx val="0"/>
          <c:order val="0"/>
          <c:tx>
            <c:strRef>
              <c:f>Foglio1!$B$1</c:f>
              <c:strCache>
                <c:ptCount val="1"/>
                <c:pt idx="0">
                  <c:v>Molto</c:v>
                </c:pt>
              </c:strCache>
            </c:strRef>
          </c:tx>
          <c:dLbls>
            <c:numFmt formatCode="#,##0" sourceLinked="0"/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schemeClr val="tx1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</c:dLbls>
          <c:cat>
            <c:strRef>
              <c:f>(Foglio1!$A$3:$A$12;Foglio1!$A$14:$A$21;Foglio1!$A$24:$A$26)</c:f>
              <c:strCache>
                <c:ptCount val="21"/>
                <c:pt idx="0">
                  <c:v> Liguria</c:v>
                </c:pt>
                <c:pt idx="1">
                  <c:v> Piemonte</c:v>
                </c:pt>
                <c:pt idx="2">
                  <c:v> Lombardia</c:v>
                </c:pt>
                <c:pt idx="3">
                  <c:v> Val D'Aosta</c:v>
                </c:pt>
                <c:pt idx="5">
                  <c:v> Emilia</c:v>
                </c:pt>
                <c:pt idx="6">
                  <c:v> Friuli Venezia Giulia</c:v>
                </c:pt>
                <c:pt idx="7">
                  <c:v> Veneto</c:v>
                </c:pt>
                <c:pt idx="8">
                  <c:v> Trentino Alto Adige</c:v>
                </c:pt>
                <c:pt idx="10">
                  <c:v> Lazio</c:v>
                </c:pt>
                <c:pt idx="11">
                  <c:v> Toscana</c:v>
                </c:pt>
                <c:pt idx="12">
                  <c:v> Marche</c:v>
                </c:pt>
                <c:pt idx="14">
                  <c:v> Campania</c:v>
                </c:pt>
                <c:pt idx="15">
                  <c:v> Calabria</c:v>
                </c:pt>
                <c:pt idx="16">
                  <c:v> Puglia</c:v>
                </c:pt>
                <c:pt idx="17">
                  <c:v> Abruzzi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(Foglio1!$B$3:$B$12;Foglio1!$B$14:$B$21;Foglio1!$B$24:$B$26)</c:f>
              <c:numCache>
                <c:formatCode>General</c:formatCode>
                <c:ptCount val="21"/>
                <c:pt idx="0">
                  <c:v>2</c:v>
                </c:pt>
                <c:pt idx="1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10">
                  <c:v>1</c:v>
                </c:pt>
                <c:pt idx="11">
                  <c:v>1</c:v>
                </c:pt>
                <c:pt idx="14">
                  <c:v>25</c:v>
                </c:pt>
                <c:pt idx="15">
                  <c:v>7.0000000000000009</c:v>
                </c:pt>
                <c:pt idx="16">
                  <c:v>6</c:v>
                </c:pt>
                <c:pt idx="17">
                  <c:v>4</c:v>
                </c:pt>
                <c:pt idx="19">
                  <c:v>10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Abbastanza 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schemeClr val="tx1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</c:dLbls>
          <c:cat>
            <c:strRef>
              <c:f>(Foglio1!$A$3:$A$12;Foglio1!$A$14:$A$21;Foglio1!$A$24:$A$26)</c:f>
              <c:strCache>
                <c:ptCount val="21"/>
                <c:pt idx="0">
                  <c:v> Liguria</c:v>
                </c:pt>
                <c:pt idx="1">
                  <c:v> Piemonte</c:v>
                </c:pt>
                <c:pt idx="2">
                  <c:v> Lombardia</c:v>
                </c:pt>
                <c:pt idx="3">
                  <c:v> Val D'Aosta</c:v>
                </c:pt>
                <c:pt idx="5">
                  <c:v> Emilia</c:v>
                </c:pt>
                <c:pt idx="6">
                  <c:v> Friuli Venezia Giulia</c:v>
                </c:pt>
                <c:pt idx="7">
                  <c:v> Veneto</c:v>
                </c:pt>
                <c:pt idx="8">
                  <c:v> Trentino Alto Adige</c:v>
                </c:pt>
                <c:pt idx="10">
                  <c:v> Lazio</c:v>
                </c:pt>
                <c:pt idx="11">
                  <c:v> Toscana</c:v>
                </c:pt>
                <c:pt idx="12">
                  <c:v> Marche</c:v>
                </c:pt>
                <c:pt idx="14">
                  <c:v> Campania</c:v>
                </c:pt>
                <c:pt idx="15">
                  <c:v> Calabria</c:v>
                </c:pt>
                <c:pt idx="16">
                  <c:v> Puglia</c:v>
                </c:pt>
                <c:pt idx="17">
                  <c:v> Abruzzi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(Foglio1!$C$3:$C$12;Foglio1!$C$14:$C$21;Foglio1!$C$24:$C$26)</c:f>
              <c:numCache>
                <c:formatCode>General</c:formatCode>
                <c:ptCount val="21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3</c:v>
                </c:pt>
                <c:pt idx="8">
                  <c:v>11</c:v>
                </c:pt>
                <c:pt idx="10">
                  <c:v>4</c:v>
                </c:pt>
                <c:pt idx="11">
                  <c:v>4</c:v>
                </c:pt>
                <c:pt idx="12">
                  <c:v>6</c:v>
                </c:pt>
                <c:pt idx="14">
                  <c:v>26</c:v>
                </c:pt>
                <c:pt idx="15">
                  <c:v>6</c:v>
                </c:pt>
                <c:pt idx="16">
                  <c:v>4</c:v>
                </c:pt>
                <c:pt idx="17">
                  <c:v>4</c:v>
                </c:pt>
                <c:pt idx="19">
                  <c:v>20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Poco 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</c:dLbls>
          <c:cat>
            <c:strRef>
              <c:f>(Foglio1!$A$3:$A$12;Foglio1!$A$14:$A$21;Foglio1!$A$24:$A$26)</c:f>
              <c:strCache>
                <c:ptCount val="21"/>
                <c:pt idx="0">
                  <c:v> Liguria</c:v>
                </c:pt>
                <c:pt idx="1">
                  <c:v> Piemonte</c:v>
                </c:pt>
                <c:pt idx="2">
                  <c:v> Lombardia</c:v>
                </c:pt>
                <c:pt idx="3">
                  <c:v> Val D'Aosta</c:v>
                </c:pt>
                <c:pt idx="5">
                  <c:v> Emilia</c:v>
                </c:pt>
                <c:pt idx="6">
                  <c:v> Friuli Venezia Giulia</c:v>
                </c:pt>
                <c:pt idx="7">
                  <c:v> Veneto</c:v>
                </c:pt>
                <c:pt idx="8">
                  <c:v> Trentino Alto Adige</c:v>
                </c:pt>
                <c:pt idx="10">
                  <c:v> Lazio</c:v>
                </c:pt>
                <c:pt idx="11">
                  <c:v> Toscana</c:v>
                </c:pt>
                <c:pt idx="12">
                  <c:v> Marche</c:v>
                </c:pt>
                <c:pt idx="14">
                  <c:v> Campania</c:v>
                </c:pt>
                <c:pt idx="15">
                  <c:v> Calabria</c:v>
                </c:pt>
                <c:pt idx="16">
                  <c:v> Puglia</c:v>
                </c:pt>
                <c:pt idx="17">
                  <c:v> Abruzzi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(Foglio1!$D$3:$D$12;Foglio1!$D$14:$D$21;Foglio1!$D$24:$D$26)</c:f>
              <c:numCache>
                <c:formatCode>General</c:formatCode>
                <c:ptCount val="21"/>
                <c:pt idx="0">
                  <c:v>9</c:v>
                </c:pt>
                <c:pt idx="1">
                  <c:v>13</c:v>
                </c:pt>
                <c:pt idx="2">
                  <c:v>10</c:v>
                </c:pt>
                <c:pt idx="3">
                  <c:v>6</c:v>
                </c:pt>
                <c:pt idx="5">
                  <c:v>15</c:v>
                </c:pt>
                <c:pt idx="6">
                  <c:v>12</c:v>
                </c:pt>
                <c:pt idx="7">
                  <c:v>9</c:v>
                </c:pt>
                <c:pt idx="8">
                  <c:v>9</c:v>
                </c:pt>
                <c:pt idx="10">
                  <c:v>18</c:v>
                </c:pt>
                <c:pt idx="11">
                  <c:v>11</c:v>
                </c:pt>
                <c:pt idx="12">
                  <c:v>19</c:v>
                </c:pt>
                <c:pt idx="14">
                  <c:v>25</c:v>
                </c:pt>
                <c:pt idx="15">
                  <c:v>31</c:v>
                </c:pt>
                <c:pt idx="16">
                  <c:v>14.000000000000002</c:v>
                </c:pt>
                <c:pt idx="17">
                  <c:v>12</c:v>
                </c:pt>
                <c:pt idx="19">
                  <c:v>28.999999999999993</c:v>
                </c:pt>
                <c:pt idx="20">
                  <c:v>14.000000000000002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Per niente</c:v>
                </c:pt>
              </c:strCache>
            </c:strRef>
          </c:tx>
          <c:dLbls>
            <c:txPr>
              <a:bodyPr/>
              <a:lstStyle/>
              <a:p>
                <a:pPr algn="ctr">
                  <a:defRPr lang="it-IT" sz="1050" b="1" i="0" u="none" strike="noStrike" kern="1200" baseline="0">
                    <a:solidFill>
                      <a:srgbClr val="333333"/>
                    </a:solidFill>
                    <a:latin typeface="Gill Sans M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</c:dLbls>
          <c:cat>
            <c:strRef>
              <c:f>(Foglio1!$A$3:$A$12;Foglio1!$A$14:$A$21;Foglio1!$A$24:$A$26)</c:f>
              <c:strCache>
                <c:ptCount val="21"/>
                <c:pt idx="0">
                  <c:v> Liguria</c:v>
                </c:pt>
                <c:pt idx="1">
                  <c:v> Piemonte</c:v>
                </c:pt>
                <c:pt idx="2">
                  <c:v> Lombardia</c:v>
                </c:pt>
                <c:pt idx="3">
                  <c:v> Val D'Aosta</c:v>
                </c:pt>
                <c:pt idx="5">
                  <c:v> Emilia</c:v>
                </c:pt>
                <c:pt idx="6">
                  <c:v> Friuli Venezia Giulia</c:v>
                </c:pt>
                <c:pt idx="7">
                  <c:v> Veneto</c:v>
                </c:pt>
                <c:pt idx="8">
                  <c:v> Trentino Alto Adige</c:v>
                </c:pt>
                <c:pt idx="10">
                  <c:v> Lazio</c:v>
                </c:pt>
                <c:pt idx="11">
                  <c:v> Toscana</c:v>
                </c:pt>
                <c:pt idx="12">
                  <c:v> Marche</c:v>
                </c:pt>
                <c:pt idx="14">
                  <c:v> Campania</c:v>
                </c:pt>
                <c:pt idx="15">
                  <c:v> Calabria</c:v>
                </c:pt>
                <c:pt idx="16">
                  <c:v> Puglia</c:v>
                </c:pt>
                <c:pt idx="17">
                  <c:v> Abruzzi</c:v>
                </c:pt>
                <c:pt idx="19">
                  <c:v> Sicilia</c:v>
                </c:pt>
                <c:pt idx="20">
                  <c:v> Sardegna</c:v>
                </c:pt>
              </c:strCache>
            </c:strRef>
          </c:cat>
          <c:val>
            <c:numRef>
              <c:f>(Foglio1!$E$3:$E$12;Foglio1!$E$14:$E$21;Foglio1!$E$24:$E$26)</c:f>
              <c:numCache>
                <c:formatCode>General</c:formatCode>
                <c:ptCount val="21"/>
                <c:pt idx="0">
                  <c:v>87</c:v>
                </c:pt>
                <c:pt idx="1">
                  <c:v>83</c:v>
                </c:pt>
                <c:pt idx="2">
                  <c:v>89</c:v>
                </c:pt>
                <c:pt idx="3">
                  <c:v>94</c:v>
                </c:pt>
                <c:pt idx="5">
                  <c:v>82</c:v>
                </c:pt>
                <c:pt idx="6">
                  <c:v>86</c:v>
                </c:pt>
                <c:pt idx="7">
                  <c:v>87</c:v>
                </c:pt>
                <c:pt idx="8">
                  <c:v>80</c:v>
                </c:pt>
                <c:pt idx="10">
                  <c:v>77</c:v>
                </c:pt>
                <c:pt idx="11">
                  <c:v>84</c:v>
                </c:pt>
                <c:pt idx="12">
                  <c:v>75</c:v>
                </c:pt>
                <c:pt idx="14">
                  <c:v>24</c:v>
                </c:pt>
                <c:pt idx="15">
                  <c:v>56.000000000000007</c:v>
                </c:pt>
                <c:pt idx="16">
                  <c:v>76</c:v>
                </c:pt>
                <c:pt idx="17">
                  <c:v>80</c:v>
                </c:pt>
                <c:pt idx="19">
                  <c:v>41</c:v>
                </c:pt>
                <c:pt idx="20">
                  <c:v>86</c:v>
                </c:pt>
              </c:numCache>
            </c:numRef>
          </c:val>
        </c:ser>
        <c:dLbls>
          <c:showVal val="1"/>
        </c:dLbls>
        <c:gapWidth val="36"/>
        <c:overlap val="100"/>
        <c:axId val="124239232"/>
        <c:axId val="124249216"/>
      </c:barChart>
      <c:catAx>
        <c:axId val="124239232"/>
        <c:scaling>
          <c:orientation val="maxMin"/>
        </c:scaling>
        <c:axPos val="l"/>
        <c:numFmt formatCode="General" sourceLinked="1"/>
        <c:tickLblPos val="nextTo"/>
        <c:spPr>
          <a:ln>
            <a:noFill/>
          </a:ln>
        </c:spPr>
        <c:txPr>
          <a:bodyPr/>
          <a:lstStyle/>
          <a:p>
            <a:pPr algn="ctr">
              <a:defRPr lang="it-IT" sz="800" b="1" i="0" u="none" strike="noStrike" kern="1200" baseline="0">
                <a:solidFill>
                  <a:prstClr val="black"/>
                </a:solidFill>
                <a:latin typeface="Gill Sans MT"/>
                <a:ea typeface="+mn-ea"/>
                <a:cs typeface="+mn-cs"/>
              </a:defRPr>
            </a:pPr>
            <a:endParaRPr lang="it-IT"/>
          </a:p>
        </c:txPr>
        <c:crossAx val="124249216"/>
        <c:crosses val="autoZero"/>
        <c:auto val="1"/>
        <c:lblAlgn val="ctr"/>
        <c:lblOffset val="100"/>
      </c:catAx>
      <c:valAx>
        <c:axId val="1242492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24239232"/>
        <c:crosses val="autoZero"/>
        <c:crossBetween val="between"/>
        <c:majorUnit val="0.5"/>
        <c:minorUnit val="0.4"/>
      </c:valAx>
    </c:plotArea>
    <c:legend>
      <c:legendPos val="t"/>
      <c:legendEntry>
        <c:idx val="1"/>
        <c:txPr>
          <a:bodyPr/>
          <a:lstStyle/>
          <a:p>
            <a:pPr algn="ctr">
              <a:defRPr lang="it-IT" sz="1050" b="0" i="0" u="none" strike="noStrike" kern="1200" baseline="0">
                <a:solidFill>
                  <a:srgbClr val="333333"/>
                </a:solidFill>
                <a:latin typeface="Gill Sans MT"/>
                <a:ea typeface="+mn-ea"/>
                <a:cs typeface="+mn-cs"/>
              </a:defRPr>
            </a:pPr>
            <a:endParaRPr lang="it-IT"/>
          </a:p>
        </c:txPr>
      </c:legendEntry>
      <c:layout>
        <c:manualLayout>
          <c:xMode val="edge"/>
          <c:yMode val="edge"/>
          <c:x val="0.36613103544813369"/>
          <c:y val="9.7836937025945845E-3"/>
          <c:w val="0.39812126088024558"/>
          <c:h val="4.307925966712714E-2"/>
        </c:manualLayout>
      </c:layout>
      <c:txPr>
        <a:bodyPr/>
        <a:lstStyle/>
        <a:p>
          <a:pPr algn="ctr">
            <a:defRPr lang="it-IT" sz="1050" b="0" i="0" u="none" strike="noStrike" kern="1200" baseline="0">
              <a:solidFill>
                <a:srgbClr val="333333"/>
              </a:solidFill>
              <a:latin typeface="Gill Sans MT"/>
              <a:ea typeface="+mn-ea"/>
              <a:cs typeface="+mn-cs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64920" cy="499190"/>
          </a:xfrm>
          <a:prstGeom prst="rect">
            <a:avLst/>
          </a:prstGeom>
        </p:spPr>
        <p:txBody>
          <a:bodyPr vert="horz" lIns="91492" tIns="45746" rIns="91492" bIns="45746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75621" y="1"/>
            <a:ext cx="2964920" cy="499190"/>
          </a:xfrm>
          <a:prstGeom prst="rect">
            <a:avLst/>
          </a:prstGeom>
        </p:spPr>
        <p:txBody>
          <a:bodyPr vert="horz" lIns="91492" tIns="45746" rIns="91492" bIns="45746" rtlCol="0"/>
          <a:lstStyle>
            <a:lvl1pPr algn="r">
              <a:defRPr sz="1200"/>
            </a:lvl1pPr>
          </a:lstStyle>
          <a:p>
            <a:fld id="{BD78A263-D182-4FC8-875E-71C8C389C86A}" type="datetimeFigureOut">
              <a:rPr lang="it-IT" smtClean="0"/>
              <a:pPr/>
              <a:t>07/05/2013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482867"/>
            <a:ext cx="2964920" cy="499190"/>
          </a:xfrm>
          <a:prstGeom prst="rect">
            <a:avLst/>
          </a:prstGeom>
        </p:spPr>
        <p:txBody>
          <a:bodyPr vert="horz" lIns="91492" tIns="45746" rIns="91492" bIns="45746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75621" y="9482867"/>
            <a:ext cx="2964920" cy="499190"/>
          </a:xfrm>
          <a:prstGeom prst="rect">
            <a:avLst/>
          </a:prstGeom>
        </p:spPr>
        <p:txBody>
          <a:bodyPr vert="horz" lIns="91492" tIns="45746" rIns="91492" bIns="45746" rtlCol="0" anchor="b"/>
          <a:lstStyle>
            <a:lvl1pPr algn="r">
              <a:defRPr sz="1200"/>
            </a:lvl1pPr>
          </a:lstStyle>
          <a:p>
            <a:fld id="{D88C0914-FDF5-44FF-BDB1-7DBB793E5D7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28751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64920" cy="499190"/>
          </a:xfrm>
          <a:prstGeom prst="rect">
            <a:avLst/>
          </a:prstGeom>
        </p:spPr>
        <p:txBody>
          <a:bodyPr vert="horz" lIns="91492" tIns="45746" rIns="91492" bIns="45746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75621" y="1"/>
            <a:ext cx="2964920" cy="499190"/>
          </a:xfrm>
          <a:prstGeom prst="rect">
            <a:avLst/>
          </a:prstGeom>
        </p:spPr>
        <p:txBody>
          <a:bodyPr vert="horz" lIns="91492" tIns="45746" rIns="91492" bIns="45746" rtlCol="0"/>
          <a:lstStyle>
            <a:lvl1pPr algn="r">
              <a:defRPr sz="1200"/>
            </a:lvl1pPr>
          </a:lstStyle>
          <a:p>
            <a:fld id="{D825E12D-381F-481F-90B5-28AADE624C62}" type="datetimeFigureOut">
              <a:rPr lang="it-IT" smtClean="0"/>
              <a:pPr/>
              <a:t>07/05/2013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5513" y="747713"/>
            <a:ext cx="4992687" cy="3744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92" tIns="45746" rIns="91492" bIns="45746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4213" y="4742300"/>
            <a:ext cx="5473700" cy="4492704"/>
          </a:xfrm>
          <a:prstGeom prst="rect">
            <a:avLst/>
          </a:prstGeom>
        </p:spPr>
        <p:txBody>
          <a:bodyPr vert="horz" lIns="91492" tIns="45746" rIns="91492" bIns="45746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82867"/>
            <a:ext cx="2964920" cy="499190"/>
          </a:xfrm>
          <a:prstGeom prst="rect">
            <a:avLst/>
          </a:prstGeom>
        </p:spPr>
        <p:txBody>
          <a:bodyPr vert="horz" lIns="91492" tIns="45746" rIns="91492" bIns="45746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75621" y="9482867"/>
            <a:ext cx="2964920" cy="499190"/>
          </a:xfrm>
          <a:prstGeom prst="rect">
            <a:avLst/>
          </a:prstGeom>
        </p:spPr>
        <p:txBody>
          <a:bodyPr vert="horz" lIns="91492" tIns="45746" rIns="91492" bIns="45746" rtlCol="0" anchor="b"/>
          <a:lstStyle>
            <a:lvl1pPr algn="r">
              <a:defRPr sz="1200"/>
            </a:lvl1pPr>
          </a:lstStyle>
          <a:p>
            <a:fld id="{F39452ED-7F26-4B77-BB31-FCF098D9F8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17240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37259"/>
            <a:ext cx="3537857" cy="1470025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4093034"/>
            <a:ext cx="3537857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Gill Sans 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subtitle</a:t>
            </a:r>
            <a:r>
              <a:rPr lang="it-IT" dirty="0" smtClean="0"/>
              <a:t>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Gill Sans MT"/>
              </a:defRPr>
            </a:lvl1pPr>
          </a:lstStyle>
          <a:p>
            <a:fld id="{B1FA1EF9-818F-40BB-B251-4E6E06B3AD48}" type="datetime1">
              <a:rPr lang="en-US" smtClean="0"/>
              <a:pPr/>
              <a:t>5/7/2013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Gill Sans M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Gill Sans MT"/>
              </a:defRPr>
            </a:lvl1pPr>
          </a:lstStyle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0407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7EFE-104A-4F18-B789-7FA5B6E4826F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2796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B974-D17E-4C7B-8005-D07917F80A4A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1203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effectLst>
            <a:reflection blurRad="6350" stA="32000" endPos="42000" dist="50800" dir="5400000" sy="-100000" algn="bl" rotWithShape="0"/>
          </a:effectLst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rgbClr val="CC0000"/>
                </a:solidFill>
                <a:latin typeface="Gill Sans M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3F8E8-EA75-4FE8-8B28-2F4450FFB237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Line 2"/>
          <p:cNvSpPr>
            <a:spLocks noChangeShapeType="1"/>
          </p:cNvSpPr>
          <p:nvPr userDrawn="1"/>
        </p:nvSpPr>
        <p:spPr bwMode="auto">
          <a:xfrm>
            <a:off x="732234" y="535781"/>
            <a:ext cx="7676183" cy="0"/>
          </a:xfrm>
          <a:prstGeom prst="line">
            <a:avLst/>
          </a:prstGeom>
          <a:noFill/>
          <a:ln w="25400" cap="flat">
            <a:solidFill>
              <a:srgbClr val="666666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8" name="Picture 5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711"/>
          <a:stretch/>
        </p:blipFill>
        <p:spPr bwMode="auto">
          <a:xfrm>
            <a:off x="8590474" y="366493"/>
            <a:ext cx="342479" cy="33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/>
          <p:cNvSpPr/>
          <p:nvPr userDrawn="1"/>
        </p:nvSpPr>
        <p:spPr>
          <a:xfrm>
            <a:off x="3181900" y="6513513"/>
            <a:ext cx="278892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b="0" dirty="0">
                <a:solidFill>
                  <a:srgbClr val="666666"/>
                </a:solidFill>
                <a:latin typeface="Gill Sans MT"/>
                <a:cs typeface="Arial" charset="0"/>
              </a:rPr>
              <a:t>© DOXA - Strictly confidential - All rights </a:t>
            </a:r>
            <a:r>
              <a:rPr lang="en-US" sz="900" b="0" dirty="0" smtClean="0">
                <a:solidFill>
                  <a:srgbClr val="666666"/>
                </a:solidFill>
                <a:latin typeface="Gill Sans MT"/>
                <a:cs typeface="Arial" charset="0"/>
              </a:rPr>
              <a:t>reserved</a:t>
            </a:r>
            <a:endParaRPr lang="en-US" sz="900" b="0" dirty="0">
              <a:solidFill>
                <a:srgbClr val="666666"/>
              </a:solidFill>
              <a:latin typeface="Gill Sans M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5825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43162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483" y="97972"/>
            <a:ext cx="8320317" cy="437810"/>
          </a:xfrm>
        </p:spPr>
        <p:txBody>
          <a:bodyPr anchor="t" anchorCtr="0">
            <a:noAutofit/>
          </a:bodyPr>
          <a:lstStyle>
            <a:lvl1pPr algn="l">
              <a:defRPr sz="2800" b="1">
                <a:solidFill>
                  <a:srgbClr val="333333"/>
                </a:solidFill>
                <a:latin typeface="Gill Sans MT"/>
              </a:defRPr>
            </a:lvl1pPr>
          </a:lstStyle>
          <a:p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234" y="870858"/>
            <a:ext cx="7954566" cy="5255306"/>
          </a:xfrm>
        </p:spPr>
        <p:txBody>
          <a:bodyPr>
            <a:normAutofit/>
          </a:bodyPr>
          <a:lstStyle>
            <a:lvl1pPr marL="342900" indent="-342900">
              <a:buClr>
                <a:srgbClr val="CC0000"/>
              </a:buClr>
              <a:buSzPct val="104000"/>
              <a:buFont typeface="Wingdings" pitchFamily="2" charset="2"/>
              <a:buChar char="§"/>
              <a:defRPr sz="1600">
                <a:solidFill>
                  <a:srgbClr val="666666"/>
                </a:solidFill>
                <a:latin typeface="Gill Sans MT"/>
              </a:defRPr>
            </a:lvl1pPr>
            <a:lvl2pPr>
              <a:buClr>
                <a:srgbClr val="CC0000"/>
              </a:buClr>
              <a:defRPr sz="1400">
                <a:solidFill>
                  <a:srgbClr val="666666"/>
                </a:solidFill>
                <a:latin typeface="Gill Sans MT"/>
              </a:defRPr>
            </a:lvl2pPr>
            <a:lvl3pPr>
              <a:buClr>
                <a:srgbClr val="CC0000"/>
              </a:buClr>
              <a:defRPr sz="1200">
                <a:solidFill>
                  <a:srgbClr val="666666"/>
                </a:solidFill>
                <a:latin typeface="Gill Sans MT"/>
              </a:defRPr>
            </a:lvl3pPr>
            <a:lvl4pPr>
              <a:buClr>
                <a:srgbClr val="CC0000"/>
              </a:buClr>
              <a:defRPr sz="1100">
                <a:solidFill>
                  <a:srgbClr val="666666"/>
                </a:solidFill>
                <a:latin typeface="Gill Sans MT"/>
              </a:defRPr>
            </a:lvl4pPr>
            <a:lvl5pPr>
              <a:buClr>
                <a:srgbClr val="CC0000"/>
              </a:buClr>
              <a:defRPr sz="1100">
                <a:solidFill>
                  <a:srgbClr val="666666"/>
                </a:solidFill>
                <a:latin typeface="Gill Sans MT"/>
              </a:defRPr>
            </a:lvl5pPr>
          </a:lstStyle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 b="1">
                <a:latin typeface="Gill Sans MT"/>
              </a:defRPr>
            </a:lvl1pPr>
          </a:lstStyle>
          <a:p>
            <a:fld id="{C7F670EB-0BDD-4F91-8991-49CAE7F13860}" type="datetime1">
              <a:rPr lang="en-US" smtClean="0"/>
              <a:pPr/>
              <a:t>5/7/2013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Gill Sans M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 b="1">
                <a:latin typeface="Gill Sans MT"/>
              </a:defRPr>
            </a:lvl1pPr>
          </a:lstStyle>
          <a:p>
            <a:fld id="{5391883C-4730-C848-9CF3-53460A8F6F2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Line 2"/>
          <p:cNvSpPr>
            <a:spLocks noChangeShapeType="1"/>
          </p:cNvSpPr>
          <p:nvPr userDrawn="1"/>
        </p:nvSpPr>
        <p:spPr bwMode="auto">
          <a:xfrm>
            <a:off x="366483" y="535781"/>
            <a:ext cx="8100000" cy="0"/>
          </a:xfrm>
          <a:prstGeom prst="line">
            <a:avLst/>
          </a:prstGeom>
          <a:noFill/>
          <a:ln w="25400" cap="flat">
            <a:solidFill>
              <a:srgbClr val="666666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0" name="Picture 5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711"/>
          <a:stretch/>
        </p:blipFill>
        <p:spPr bwMode="auto">
          <a:xfrm>
            <a:off x="8590474" y="366493"/>
            <a:ext cx="342479" cy="33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tangolo 10"/>
          <p:cNvSpPr/>
          <p:nvPr userDrawn="1"/>
        </p:nvSpPr>
        <p:spPr>
          <a:xfrm>
            <a:off x="3181900" y="6513513"/>
            <a:ext cx="278892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b="0" dirty="0">
                <a:solidFill>
                  <a:srgbClr val="666666"/>
                </a:solidFill>
                <a:latin typeface="Gill Sans MT"/>
                <a:cs typeface="Arial" charset="0"/>
              </a:rPr>
              <a:t>© DOXA - Strictly confidential - All rights </a:t>
            </a:r>
            <a:r>
              <a:rPr lang="en-US" sz="900" b="0" dirty="0" smtClean="0">
                <a:solidFill>
                  <a:srgbClr val="666666"/>
                </a:solidFill>
                <a:latin typeface="Gill Sans MT"/>
                <a:cs typeface="Arial" charset="0"/>
              </a:rPr>
              <a:t>reserved</a:t>
            </a:r>
            <a:endParaRPr lang="en-US" sz="900" b="0" dirty="0">
              <a:solidFill>
                <a:srgbClr val="666666"/>
              </a:solidFill>
              <a:latin typeface="Gill Sans M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712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8158E-DC3B-4663-82E4-8CAB90BAE9B8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6921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F869-7CC2-45CF-BEE5-0C92B6F687F7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1013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FC37F-7B01-499B-B223-FB3F328A8925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743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8873E-B770-49B4-A445-5A7EEFBF6318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8280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0259D-76DE-4492-AB52-231B39C61005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330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8CF0-F686-47E1-8CAE-292FAF219973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5712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642A-52ED-47AC-BC25-83DE69FBFB78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8913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7972"/>
            <a:ext cx="8229600" cy="4378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DC71B-1A3A-47F1-8E9A-C77B2E8113DB}" type="datetime1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1883C-4730-C848-9CF3-53460A8F6F2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295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Gill Sans M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591" y="1208857"/>
            <a:ext cx="3625453" cy="870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Titolo 11"/>
          <p:cNvSpPr>
            <a:spLocks noGrp="1"/>
          </p:cNvSpPr>
          <p:nvPr>
            <p:ph type="ctrTitle"/>
          </p:nvPr>
        </p:nvSpPr>
        <p:spPr>
          <a:xfrm>
            <a:off x="387276" y="2452195"/>
            <a:ext cx="3985006" cy="1815882"/>
          </a:xfr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/>
              <a:t>Indagine sulla percezione del rischio degli eventi idrogeologici </a:t>
            </a:r>
            <a:endParaRPr lang="it-IT" sz="2800" dirty="0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>
          <a:xfrm>
            <a:off x="685799" y="4995978"/>
            <a:ext cx="3686482" cy="1655838"/>
          </a:xfrm>
        </p:spPr>
        <p:txBody>
          <a:bodyPr wrap="square">
            <a:spAutoFit/>
          </a:bodyPr>
          <a:lstStyle/>
          <a:p>
            <a:pPr algn="ctr"/>
            <a:r>
              <a:rPr lang="it-IT" sz="2000" dirty="0"/>
              <a:t>Indagine per </a:t>
            </a:r>
            <a:r>
              <a:rPr lang="it-IT" sz="2000" dirty="0" smtClean="0"/>
              <a:t>CNR PERUGIA</a:t>
            </a:r>
            <a:endParaRPr lang="it-IT" sz="2000" dirty="0"/>
          </a:p>
          <a:p>
            <a:pPr algn="ctr"/>
            <a:endParaRPr lang="it-IT" sz="1600" dirty="0" smtClean="0"/>
          </a:p>
          <a:p>
            <a:pPr algn="ctr"/>
            <a:endParaRPr lang="it-IT" sz="1600" dirty="0" smtClean="0"/>
          </a:p>
          <a:p>
            <a:pPr algn="ctr"/>
            <a:r>
              <a:rPr lang="it-IT" sz="1600" dirty="0" smtClean="0"/>
              <a:t>S</a:t>
            </a:r>
            <a:r>
              <a:rPr lang="it-IT" sz="1600" dirty="0"/>
              <a:t>. </a:t>
            </a:r>
            <a:r>
              <a:rPr lang="it-IT" sz="1600" dirty="0" smtClean="0"/>
              <a:t>13019c – Marzo 2013</a:t>
            </a:r>
            <a:endParaRPr lang="it-IT" sz="1600" dirty="0"/>
          </a:p>
          <a:p>
            <a:pPr algn="ctr"/>
            <a:endParaRPr lang="it-IT" sz="2000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7864" y="1903811"/>
            <a:ext cx="951286" cy="639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0037" y="2630578"/>
            <a:ext cx="1595437" cy="110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416" y="2602259"/>
            <a:ext cx="1944242" cy="113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3354" y="1061233"/>
            <a:ext cx="2196525" cy="148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2651" y="3844135"/>
            <a:ext cx="1924666" cy="147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51284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66483" y="136472"/>
            <a:ext cx="8320317" cy="437810"/>
          </a:xfrm>
        </p:spPr>
        <p:txBody>
          <a:bodyPr/>
          <a:lstStyle/>
          <a:p>
            <a:r>
              <a:rPr lang="it-IT" sz="2400" dirty="0" smtClean="0"/>
              <a:t>Percezione sul livello di esposizione a eventi e/o rischi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i="1" dirty="0">
                <a:solidFill>
                  <a:srgbClr val="C00000"/>
                </a:solidFill>
              </a:rPr>
              <a:t>- </a:t>
            </a:r>
            <a:r>
              <a:rPr lang="it-IT" sz="2000" i="1" dirty="0" smtClean="0">
                <a:solidFill>
                  <a:srgbClr val="C00000"/>
                </a:solidFill>
              </a:rPr>
              <a:t>Terremoto</a:t>
            </a:r>
            <a:endParaRPr lang="it-IT" sz="2000" i="1" dirty="0">
              <a:solidFill>
                <a:srgbClr val="C00000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1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0" name="Grafico 9"/>
          <p:cNvGraphicFramePr/>
          <p:nvPr>
            <p:extLst>
              <p:ext uri="{D42A27DB-BD31-4B8C-83A1-F6EECF244321}">
                <p14:modId xmlns:p14="http://schemas.microsoft.com/office/powerpoint/2010/main" xmlns="" val="1515088828"/>
              </p:ext>
            </p:extLst>
          </p:nvPr>
        </p:nvGraphicFramePr>
        <p:xfrm>
          <a:off x="-32281" y="1022805"/>
          <a:ext cx="7693990" cy="5192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54188163"/>
              </p:ext>
            </p:extLst>
          </p:nvPr>
        </p:nvGraphicFramePr>
        <p:xfrm>
          <a:off x="7106377" y="851444"/>
          <a:ext cx="1836000" cy="5347226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12000"/>
                <a:gridCol w="612000"/>
                <a:gridCol w="612000"/>
              </a:tblGrid>
              <a:tr h="430409"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2013</a:t>
                      </a:r>
                      <a:b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</a:br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2012</a:t>
                      </a:r>
                    </a:p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Differenza</a:t>
                      </a:r>
                      <a:r>
                        <a:rPr lang="it-IT" sz="8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 2013 – 2012</a:t>
                      </a:r>
                    </a:p>
                    <a:p>
                      <a:pPr algn="ctr" fontAlgn="b"/>
                      <a:r>
                        <a:rPr lang="it-IT" sz="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9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10%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5%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+5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6%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5%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5%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4%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5%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5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30%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+19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18%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13%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+5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12%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6%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+6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8%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7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18%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17%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12%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=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7%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-4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757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27%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+6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26%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+15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25%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7%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+6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411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26%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23%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+3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4%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+2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380" y="947033"/>
            <a:ext cx="1228991" cy="92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514521" y="959713"/>
            <a:ext cx="1283108" cy="1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1100" b="1" i="1" dirty="0" smtClean="0">
                <a:solidFill>
                  <a:srgbClr val="666666"/>
                </a:solidFill>
                <a:latin typeface="Gill Sans MT"/>
              </a:rPr>
              <a:t>Valori %</a:t>
            </a:r>
            <a:endParaRPr kumimoji="1" lang="it-IT" sz="1100" b="1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7137256" y="6345467"/>
            <a:ext cx="1768286" cy="23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800" i="1" dirty="0" smtClean="0">
                <a:solidFill>
                  <a:srgbClr val="666666"/>
                </a:solidFill>
                <a:latin typeface="Gill Sans MT"/>
              </a:rPr>
              <a:t>Gli incrementi o decrementi uguali  o maggiori al 2% sono statisticamente significativi</a:t>
            </a:r>
            <a:endParaRPr kumimoji="1" lang="it-IT" sz="800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1317" y="6283572"/>
            <a:ext cx="4394429" cy="26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Umbria, Molise e Basilicata non evidenziati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a causa delle basi ridotte</a:t>
            </a:r>
          </a:p>
        </p:txBody>
      </p:sp>
    </p:spTree>
    <p:extLst>
      <p:ext uri="{BB962C8B-B14F-4D97-AF65-F5344CB8AC3E}">
        <p14:creationId xmlns:p14="http://schemas.microsoft.com/office/powerpoint/2010/main" xmlns="" val="236639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66483" y="136472"/>
            <a:ext cx="8320317" cy="437810"/>
          </a:xfrm>
        </p:spPr>
        <p:txBody>
          <a:bodyPr/>
          <a:lstStyle/>
          <a:p>
            <a:r>
              <a:rPr lang="it-IT" sz="2400" dirty="0" smtClean="0"/>
              <a:t>Percezione sul livello di esposizione a eventi e/o rischi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i="1" dirty="0">
                <a:solidFill>
                  <a:srgbClr val="C00000"/>
                </a:solidFill>
              </a:rPr>
              <a:t>- </a:t>
            </a:r>
            <a:r>
              <a:rPr lang="it-IT" sz="2000" i="1" dirty="0">
                <a:solidFill>
                  <a:srgbClr val="CC0000"/>
                </a:solidFill>
              </a:rPr>
              <a:t>Inquinamento ambientale</a:t>
            </a:r>
            <a:endParaRPr lang="it-IT" sz="2000" i="1" dirty="0">
              <a:solidFill>
                <a:srgbClr val="C00000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1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0" name="Grafico 9"/>
          <p:cNvGraphicFramePr/>
          <p:nvPr>
            <p:extLst>
              <p:ext uri="{D42A27DB-BD31-4B8C-83A1-F6EECF244321}">
                <p14:modId xmlns:p14="http://schemas.microsoft.com/office/powerpoint/2010/main" xmlns="" val="766183779"/>
              </p:ext>
            </p:extLst>
          </p:nvPr>
        </p:nvGraphicFramePr>
        <p:xfrm>
          <a:off x="-32281" y="1022805"/>
          <a:ext cx="7693990" cy="5192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7671225"/>
              </p:ext>
            </p:extLst>
          </p:nvPr>
        </p:nvGraphicFramePr>
        <p:xfrm>
          <a:off x="7106377" y="851444"/>
          <a:ext cx="1836000" cy="5347226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12000"/>
                <a:gridCol w="612000"/>
                <a:gridCol w="612000"/>
              </a:tblGrid>
              <a:tr h="430409"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2013</a:t>
                      </a:r>
                      <a:b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</a:br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2012</a:t>
                      </a:r>
                    </a:p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Differenza</a:t>
                      </a:r>
                      <a:r>
                        <a:rPr lang="it-IT" sz="8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 2013 – 2012</a:t>
                      </a:r>
                    </a:p>
                    <a:p>
                      <a:pPr algn="ctr" fontAlgn="b"/>
                      <a:r>
                        <a:rPr lang="it-IT" sz="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9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40%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34%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+6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28%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30%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23%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+12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20%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28%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-8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5"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35%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19%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+16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34%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28%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30%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20%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14%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+6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33%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33%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=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25%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19%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+6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24%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20%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+4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75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36%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+5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30%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29%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26%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25%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28%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411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26%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+5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16%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28%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-12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137" y="928527"/>
            <a:ext cx="1168240" cy="935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514521" y="937941"/>
            <a:ext cx="1054508" cy="1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1100" b="1" i="1" dirty="0" smtClean="0">
                <a:solidFill>
                  <a:srgbClr val="666666"/>
                </a:solidFill>
                <a:latin typeface="Gill Sans MT"/>
              </a:rPr>
              <a:t>Valori %</a:t>
            </a:r>
            <a:endParaRPr kumimoji="1" lang="it-IT" sz="1100" b="1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7156920" y="6354245"/>
            <a:ext cx="1768286" cy="23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800" i="1" dirty="0" smtClean="0">
                <a:solidFill>
                  <a:srgbClr val="666666"/>
                </a:solidFill>
                <a:latin typeface="Gill Sans MT"/>
              </a:rPr>
              <a:t>Gli incrementi o decrementi uguali  o maggiori al 2% sono statisticamente significativi</a:t>
            </a:r>
            <a:endParaRPr kumimoji="1" lang="it-IT" sz="800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81317" y="6283572"/>
            <a:ext cx="4394429" cy="26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Umbria, Molise e Basilicata non evidenziati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a causa delle basi ridotte</a:t>
            </a:r>
          </a:p>
        </p:txBody>
      </p:sp>
    </p:spTree>
    <p:extLst>
      <p:ext uri="{BB962C8B-B14F-4D97-AF65-F5344CB8AC3E}">
        <p14:creationId xmlns:p14="http://schemas.microsoft.com/office/powerpoint/2010/main" xmlns="" val="335176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66483" y="136472"/>
            <a:ext cx="8320317" cy="437810"/>
          </a:xfrm>
        </p:spPr>
        <p:txBody>
          <a:bodyPr/>
          <a:lstStyle/>
          <a:p>
            <a:r>
              <a:rPr lang="it-IT" sz="2400" dirty="0" smtClean="0"/>
              <a:t>Percezione sul livello di esposizione a eventi e/o rischi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i="1" dirty="0" smtClean="0">
                <a:solidFill>
                  <a:srgbClr val="CC0000"/>
                </a:solidFill>
              </a:rPr>
              <a:t>- </a:t>
            </a:r>
            <a:r>
              <a:rPr lang="it-IT" sz="2000" i="1" dirty="0">
                <a:solidFill>
                  <a:srgbClr val="CC0000"/>
                </a:solidFill>
              </a:rPr>
              <a:t>Eruzione vulcanica</a:t>
            </a:r>
            <a:endParaRPr lang="it-IT" sz="2000" i="1" dirty="0">
              <a:solidFill>
                <a:srgbClr val="C00000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1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0" name="Grafico 9"/>
          <p:cNvGraphicFramePr/>
          <p:nvPr>
            <p:extLst>
              <p:ext uri="{D42A27DB-BD31-4B8C-83A1-F6EECF244321}">
                <p14:modId xmlns:p14="http://schemas.microsoft.com/office/powerpoint/2010/main" xmlns="" val="2929376347"/>
              </p:ext>
            </p:extLst>
          </p:nvPr>
        </p:nvGraphicFramePr>
        <p:xfrm>
          <a:off x="-32281" y="1022805"/>
          <a:ext cx="7693990" cy="5192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45137746"/>
              </p:ext>
            </p:extLst>
          </p:nvPr>
        </p:nvGraphicFramePr>
        <p:xfrm>
          <a:off x="7106377" y="851444"/>
          <a:ext cx="1836000" cy="5347226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12000"/>
                <a:gridCol w="612000"/>
                <a:gridCol w="612000"/>
              </a:tblGrid>
              <a:tr h="430409"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2013</a:t>
                      </a:r>
                      <a:b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</a:br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2012</a:t>
                      </a:r>
                    </a:p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Differenza</a:t>
                      </a:r>
                      <a:r>
                        <a:rPr lang="it-IT" sz="8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 2013 – 2012</a:t>
                      </a:r>
                    </a:p>
                    <a:p>
                      <a:pPr algn="ctr" fontAlgn="b"/>
                      <a:r>
                        <a:rPr lang="it-IT" sz="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9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=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-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5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=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-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7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=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-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757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25%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20%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+5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7%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5%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+2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6%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+4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4%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+3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411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10%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15%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-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251" y="874098"/>
            <a:ext cx="1054507" cy="890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514521" y="839967"/>
            <a:ext cx="533199" cy="1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1100" b="1" i="1" dirty="0" smtClean="0">
                <a:solidFill>
                  <a:srgbClr val="666666"/>
                </a:solidFill>
                <a:latin typeface="Gill Sans MT"/>
              </a:rPr>
              <a:t>Valori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 %</a:t>
            </a:r>
            <a:endParaRPr kumimoji="1" lang="it-IT" sz="900" b="1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7156920" y="6354245"/>
            <a:ext cx="1768286" cy="23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800" i="1" dirty="0" smtClean="0">
                <a:solidFill>
                  <a:srgbClr val="666666"/>
                </a:solidFill>
                <a:latin typeface="Gill Sans MT"/>
              </a:rPr>
              <a:t>Gli incrementi o decrementi uguali  o maggiori al 2% sono statisticamente significativi</a:t>
            </a:r>
            <a:endParaRPr kumimoji="1" lang="it-IT" sz="800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1317" y="6283572"/>
            <a:ext cx="4394429" cy="26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Umbria, Molise e Basilicata non evidenziati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a causa delle basi ridotte</a:t>
            </a:r>
          </a:p>
        </p:txBody>
      </p:sp>
    </p:spTree>
    <p:extLst>
      <p:ext uri="{BB962C8B-B14F-4D97-AF65-F5344CB8AC3E}">
        <p14:creationId xmlns:p14="http://schemas.microsoft.com/office/powerpoint/2010/main" xmlns="" val="120904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Minaccia all’incolumità </a:t>
            </a:r>
            <a:r>
              <a:rPr lang="it-IT" dirty="0" smtClean="0"/>
              <a:t>personale</a:t>
            </a:r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z="1000" b="1" smtClean="0">
                <a:latin typeface="Gill Sans MT" pitchFamily="34" charset="0"/>
              </a:rPr>
              <a:pPr/>
              <a:t>13</a:t>
            </a:fld>
            <a:endParaRPr lang="en-US" sz="1000" b="1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20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3378200" y="4267200"/>
            <a:ext cx="1871663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it-IT"/>
          </a:p>
        </p:txBody>
      </p:sp>
      <p:sp>
        <p:nvSpPr>
          <p:cNvPr id="34819" name="AutoShape 4"/>
          <p:cNvSpPr>
            <a:spLocks/>
          </p:cNvSpPr>
          <p:nvPr/>
        </p:nvSpPr>
        <p:spPr bwMode="auto">
          <a:xfrm>
            <a:off x="3284538" y="1524000"/>
            <a:ext cx="550862" cy="1811338"/>
          </a:xfrm>
          <a:prstGeom prst="rightBrace">
            <a:avLst>
              <a:gd name="adj1" fmla="val 27402"/>
              <a:gd name="adj2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Percezione del rischio - </a:t>
            </a:r>
            <a:r>
              <a:rPr lang="it-IT" sz="2400" i="1" dirty="0" smtClean="0">
                <a:solidFill>
                  <a:srgbClr val="CC0000"/>
                </a:solidFill>
              </a:rPr>
              <a:t>% di «Sì»</a:t>
            </a:r>
            <a:br>
              <a:rPr lang="it-IT" sz="2400" i="1" dirty="0" smtClean="0">
                <a:solidFill>
                  <a:srgbClr val="CC0000"/>
                </a:solidFill>
              </a:rPr>
            </a:br>
            <a:endParaRPr lang="it-IT" sz="2400" i="1" dirty="0">
              <a:solidFill>
                <a:srgbClr val="CC0000"/>
              </a:solidFill>
            </a:endParaRPr>
          </a:p>
        </p:txBody>
      </p:sp>
      <p:sp>
        <p:nvSpPr>
          <p:cNvPr id="34823" name="Text Box 3"/>
          <p:cNvSpPr txBox="1">
            <a:spLocks noChangeArrowheads="1"/>
          </p:cNvSpPr>
          <p:nvPr/>
        </p:nvSpPr>
        <p:spPr bwMode="auto">
          <a:xfrm rot="10800000" flipV="1">
            <a:off x="327024" y="689010"/>
            <a:ext cx="6393089" cy="67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lnSpc>
                <a:spcPts val="1500"/>
              </a:lnSpc>
              <a:spcBef>
                <a:spcPct val="50000"/>
              </a:spcBef>
            </a:pPr>
            <a:r>
              <a:rPr lang="it-IT" sz="1400" i="1" dirty="0" smtClean="0">
                <a:solidFill>
                  <a:srgbClr val="CC0000"/>
                </a:solidFill>
                <a:latin typeface="Gill Sans MT"/>
                <a:cs typeface="Arial" pitchFamily="34" charset="0"/>
              </a:rPr>
              <a:t>«Lei </a:t>
            </a:r>
            <a:r>
              <a:rPr lang="it-IT" sz="1400" i="1" dirty="0">
                <a:solidFill>
                  <a:srgbClr val="CC0000"/>
                </a:solidFill>
                <a:latin typeface="Gill Sans MT"/>
                <a:cs typeface="Arial" pitchFamily="34" charset="0"/>
              </a:rPr>
              <a:t>ritiene che eventi idrogeologici come le frane e le alluvioni possano essere una minaccia reale alla sua incolumità personale, ossia che Lei possa esserne vittima nella zona in cui vive</a:t>
            </a:r>
            <a:r>
              <a:rPr lang="it-IT" sz="1400" i="1" dirty="0" smtClean="0">
                <a:solidFill>
                  <a:srgbClr val="CC0000"/>
                </a:solidFill>
                <a:latin typeface="Gill Sans MT"/>
                <a:cs typeface="Arial" pitchFamily="34" charset="0"/>
              </a:rPr>
              <a:t>?»</a:t>
            </a:r>
            <a:endParaRPr lang="it-IT" sz="1400" i="1" dirty="0">
              <a:solidFill>
                <a:srgbClr val="CC0000"/>
              </a:solidFill>
              <a:latin typeface="Gill Sans MT"/>
              <a:cs typeface="Times New Roman" pitchFamily="18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4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5" name="Grafico 14"/>
          <p:cNvGraphicFramePr/>
          <p:nvPr>
            <p:extLst>
              <p:ext uri="{D42A27DB-BD31-4B8C-83A1-F6EECF244321}">
                <p14:modId xmlns:p14="http://schemas.microsoft.com/office/powerpoint/2010/main" xmlns="" val="698648809"/>
              </p:ext>
            </p:extLst>
          </p:nvPr>
        </p:nvGraphicFramePr>
        <p:xfrm>
          <a:off x="1470210" y="1188098"/>
          <a:ext cx="6136023" cy="500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Tabel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2001724"/>
              </p:ext>
            </p:extLst>
          </p:nvPr>
        </p:nvGraphicFramePr>
        <p:xfrm>
          <a:off x="6846249" y="1110866"/>
          <a:ext cx="1656000" cy="4990432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28000"/>
                <a:gridCol w="828000"/>
              </a:tblGrid>
              <a:tr h="3865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 smtClean="0">
                          <a:solidFill>
                            <a:srgbClr val="CC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2012</a:t>
                      </a:r>
                      <a:endParaRPr lang="it-IT" sz="1100" b="1" i="0" u="none" strike="noStrike" dirty="0">
                        <a:solidFill>
                          <a:srgbClr val="CC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Differenza</a:t>
                      </a:r>
                      <a:r>
                        <a:rPr lang="it-IT" sz="11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 2013 – 2012</a:t>
                      </a:r>
                      <a:endParaRPr lang="it-IT" sz="1100" b="1" i="0" u="none" strike="noStrike" dirty="0" smtClean="0">
                        <a:solidFill>
                          <a:srgbClr val="CC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FF0000"/>
                          </a:solidFill>
                          <a:effectLst/>
                          <a:latin typeface="Gill Sans MT"/>
                        </a:rPr>
                        <a:t>35%</a:t>
                      </a:r>
                      <a:endParaRPr lang="it-IT" sz="1100" b="1" i="0" u="none" strike="noStrike" dirty="0">
                        <a:solidFill>
                          <a:srgbClr val="FF0000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+6</a:t>
                      </a:r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30%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+18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42%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-2%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61%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+5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27%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+2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31%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+7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31%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+15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22%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+10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37%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-7%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36%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+7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33%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+4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30%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+3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22%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+20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41%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+13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33%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+7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40%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+23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48%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-3%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77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333333"/>
                          </a:solidFill>
                          <a:effectLst/>
                          <a:latin typeface="Gill Sans MT"/>
                        </a:rPr>
                        <a:t>23%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</a:endParaRP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1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+15</a:t>
                      </a:r>
                      <a:r>
                        <a:rPr lang="it-IT" sz="11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/>
                          <a:ea typeface="+mn-ea"/>
                          <a:cs typeface="Calibri" pitchFamily="34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81317" y="6298704"/>
            <a:ext cx="3961293" cy="26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Umbria, Molise e Basilicata non evidenziati a causa delle basi ridotte</a:t>
            </a:r>
            <a:endParaRPr kumimoji="1" lang="it-IT" sz="900" b="1" i="1" dirty="0">
              <a:solidFill>
                <a:srgbClr val="666666"/>
              </a:solidFill>
              <a:latin typeface="Gill Sans MT"/>
            </a:endParaRPr>
          </a:p>
        </p:txBody>
      </p:sp>
      <p:cxnSp>
        <p:nvCxnSpPr>
          <p:cNvPr id="23" name="Connettore 1 22"/>
          <p:cNvCxnSpPr/>
          <p:nvPr/>
        </p:nvCxnSpPr>
        <p:spPr>
          <a:xfrm>
            <a:off x="3598468" y="1750667"/>
            <a:ext cx="5076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391883C-4730-C848-9CF3-53460A8F6F28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6854627" y="6258893"/>
            <a:ext cx="1768286" cy="23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800" i="1" dirty="0" smtClean="0">
                <a:solidFill>
                  <a:srgbClr val="666666"/>
                </a:solidFill>
                <a:latin typeface="Gill Sans MT"/>
              </a:rPr>
              <a:t>Gli incrementi o decrementi uguali  o maggiori al 2% sono statisticamente significativi</a:t>
            </a:r>
            <a:endParaRPr kumimoji="1" lang="it-IT" sz="800" i="1" dirty="0">
              <a:solidFill>
                <a:srgbClr val="666666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503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3378200" y="4267200"/>
            <a:ext cx="1871663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it-IT"/>
          </a:p>
        </p:txBody>
      </p:sp>
      <p:sp>
        <p:nvSpPr>
          <p:cNvPr id="34819" name="AutoShape 4"/>
          <p:cNvSpPr>
            <a:spLocks/>
          </p:cNvSpPr>
          <p:nvPr/>
        </p:nvSpPr>
        <p:spPr bwMode="auto">
          <a:xfrm>
            <a:off x="3284538" y="1524000"/>
            <a:ext cx="550862" cy="1811338"/>
          </a:xfrm>
          <a:prstGeom prst="rightBrace">
            <a:avLst>
              <a:gd name="adj1" fmla="val 27402"/>
              <a:gd name="adj2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Percezione del rischio - </a:t>
            </a:r>
            <a:r>
              <a:rPr lang="it-IT" sz="2400" i="1" dirty="0" smtClean="0">
                <a:solidFill>
                  <a:srgbClr val="CC0000"/>
                </a:solidFill>
              </a:rPr>
              <a:t>% di «Frane, Alluvioni»</a:t>
            </a:r>
            <a:br>
              <a:rPr lang="it-IT" sz="2400" i="1" dirty="0" smtClean="0">
                <a:solidFill>
                  <a:srgbClr val="CC0000"/>
                </a:solidFill>
              </a:rPr>
            </a:br>
            <a:endParaRPr lang="it-IT" sz="2400" i="1" dirty="0">
              <a:solidFill>
                <a:srgbClr val="CC0000"/>
              </a:solidFill>
            </a:endParaRPr>
          </a:p>
        </p:txBody>
      </p:sp>
      <p:sp>
        <p:nvSpPr>
          <p:cNvPr id="34823" name="Text Box 3"/>
          <p:cNvSpPr txBox="1">
            <a:spLocks noChangeArrowheads="1"/>
          </p:cNvSpPr>
          <p:nvPr/>
        </p:nvSpPr>
        <p:spPr bwMode="auto">
          <a:xfrm rot="10800000" flipV="1">
            <a:off x="327025" y="689010"/>
            <a:ext cx="6385832" cy="67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lnSpc>
                <a:spcPts val="1500"/>
              </a:lnSpc>
              <a:spcBef>
                <a:spcPct val="50000"/>
              </a:spcBef>
            </a:pPr>
            <a:r>
              <a:rPr lang="it-IT" sz="1400" i="1" dirty="0" smtClean="0">
                <a:solidFill>
                  <a:srgbClr val="CC0000"/>
                </a:solidFill>
                <a:latin typeface="Gill Sans MT"/>
                <a:cs typeface="Arial" pitchFamily="34" charset="0"/>
              </a:rPr>
              <a:t>«Lei </a:t>
            </a:r>
            <a:r>
              <a:rPr lang="it-IT" sz="1400" i="1" dirty="0">
                <a:solidFill>
                  <a:srgbClr val="CC0000"/>
                </a:solidFill>
                <a:latin typeface="Gill Sans MT"/>
                <a:cs typeface="Arial" pitchFamily="34" charset="0"/>
              </a:rPr>
              <a:t>ritiene che eventi idrogeologici come le frane e le alluvioni possano essere una minaccia reale alla sua incolumità personale, ossia che Lei possa esserne vittima nella zona in cui vive</a:t>
            </a:r>
            <a:r>
              <a:rPr lang="it-IT" sz="1400" i="1" dirty="0" smtClean="0">
                <a:solidFill>
                  <a:srgbClr val="CC0000"/>
                </a:solidFill>
                <a:latin typeface="Gill Sans MT"/>
                <a:cs typeface="Arial" pitchFamily="34" charset="0"/>
              </a:rPr>
              <a:t>? Se Sì quale. Può dare entrambe le opzioni» </a:t>
            </a:r>
            <a:endParaRPr lang="it-IT" sz="1400" i="1" dirty="0">
              <a:solidFill>
                <a:srgbClr val="CC0000"/>
              </a:solidFill>
              <a:latin typeface="Gill Sans MT"/>
              <a:cs typeface="Times New Roman" pitchFamily="18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4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5" name="Grafico 14"/>
          <p:cNvGraphicFramePr/>
          <p:nvPr>
            <p:extLst>
              <p:ext uri="{D42A27DB-BD31-4B8C-83A1-F6EECF244321}">
                <p14:modId xmlns:p14="http://schemas.microsoft.com/office/powerpoint/2010/main" xmlns="" val="1123781682"/>
              </p:ext>
            </p:extLst>
          </p:nvPr>
        </p:nvGraphicFramePr>
        <p:xfrm>
          <a:off x="1470210" y="1188098"/>
          <a:ext cx="6136023" cy="500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Tabel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3787242"/>
              </p:ext>
            </p:extLst>
          </p:nvPr>
        </p:nvGraphicFramePr>
        <p:xfrm>
          <a:off x="6846249" y="1110866"/>
          <a:ext cx="1716838" cy="5004566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58419"/>
                <a:gridCol w="858419"/>
              </a:tblGrid>
              <a:tr h="38971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 smtClean="0">
                          <a:solidFill>
                            <a:srgbClr val="CC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FRANE</a:t>
                      </a:r>
                      <a:endParaRPr lang="it-IT" sz="1100" b="1" i="0" u="none" strike="noStrike" dirty="0">
                        <a:solidFill>
                          <a:srgbClr val="CC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CC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ALLUVIONI</a:t>
                      </a:r>
                      <a:endParaRPr lang="it-IT" sz="1100" b="1" i="0" u="none" strike="noStrike" dirty="0">
                        <a:solidFill>
                          <a:srgbClr val="CC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215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Gill Sans MT" pitchFamily="34" charset="0"/>
                        </a:rPr>
                        <a:t>20%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Gill Sans MT" pitchFamily="34" charset="0"/>
                        </a:rPr>
                        <a:t>29%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7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effectLst/>
                          <a:latin typeface="Gill Sans MT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31%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998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effectLst/>
                          <a:latin typeface="Gill Sans MT" pitchFamily="34" charset="0"/>
                        </a:rPr>
                        <a:t>13%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effectLst/>
                          <a:latin typeface="Gill Sans MT" pitchFamily="34" charset="0"/>
                        </a:rPr>
                        <a:t>34%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02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29%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60%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452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12%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452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25%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15%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23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11%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38%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23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30%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7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16%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25%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7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15%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35%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20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20%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26%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7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14%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25%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41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33%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20%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452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38%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30%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7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16%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34%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7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46%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37%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7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29%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26%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71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effectLst/>
                          <a:latin typeface="Gill Sans MT" pitchFamily="34" charset="0"/>
                        </a:rPr>
                        <a:t>11%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effectLst/>
                          <a:latin typeface="Gill Sans MT" pitchFamily="34" charset="0"/>
                        </a:rPr>
                        <a:t>36%</a:t>
                      </a:r>
                    </a:p>
                  </a:txBody>
                  <a:tcPr marL="9525" marR="9525" marT="9525" marB="0" anchor="b">
                    <a:lnT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3" name="Connettore 1 22"/>
          <p:cNvCxnSpPr/>
          <p:nvPr/>
        </p:nvCxnSpPr>
        <p:spPr>
          <a:xfrm>
            <a:off x="5228037" y="1731982"/>
            <a:ext cx="1575385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391883C-4730-C848-9CF3-53460A8F6F2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1317" y="6298704"/>
            <a:ext cx="3961293" cy="26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Umbria, Molise e Basilicata non evidenziati a causa delle basi ridotte</a:t>
            </a:r>
            <a:endParaRPr kumimoji="1" lang="it-IT" sz="900" b="1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6864459" y="6249581"/>
            <a:ext cx="1768286" cy="23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800" i="1" dirty="0" smtClean="0">
                <a:solidFill>
                  <a:srgbClr val="666666"/>
                </a:solidFill>
                <a:latin typeface="Gill Sans MT"/>
              </a:rPr>
              <a:t>Gli incrementi o decrementi uguali  o maggiori al 2% sono statisticamente significativi</a:t>
            </a:r>
            <a:endParaRPr kumimoji="1" lang="it-IT" sz="800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86100" y="1509447"/>
            <a:ext cx="2288586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1100" b="1" i="1" dirty="0" smtClean="0">
                <a:solidFill>
                  <a:srgbClr val="666666"/>
                </a:solidFill>
                <a:latin typeface="Gill Sans MT"/>
              </a:rPr>
              <a:t>% di Sì: intervistati che hanno risposto sia ‘sì frana’ sia ‘sì alluvione’ (era possibile dare sia una risposta singola che entrambe le risposte)</a:t>
            </a:r>
            <a:endParaRPr kumimoji="1" lang="it-IT" sz="1100" b="1" i="1" dirty="0">
              <a:solidFill>
                <a:srgbClr val="666666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28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3378200" y="4267200"/>
            <a:ext cx="1871663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it-IT"/>
          </a:p>
        </p:txBody>
      </p:sp>
      <p:sp>
        <p:nvSpPr>
          <p:cNvPr id="34819" name="AutoShape 4"/>
          <p:cNvSpPr>
            <a:spLocks/>
          </p:cNvSpPr>
          <p:nvPr/>
        </p:nvSpPr>
        <p:spPr bwMode="auto">
          <a:xfrm>
            <a:off x="3284538" y="1524000"/>
            <a:ext cx="550862" cy="1811338"/>
          </a:xfrm>
          <a:prstGeom prst="rightBrace">
            <a:avLst>
              <a:gd name="adj1" fmla="val 27402"/>
              <a:gd name="adj2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Percezione del rischio - </a:t>
            </a:r>
            <a:r>
              <a:rPr lang="it-IT" sz="1800" i="1" dirty="0" smtClean="0">
                <a:solidFill>
                  <a:srgbClr val="CC0000"/>
                </a:solidFill>
              </a:rPr>
              <a:t>Confronto 2012 vs 2013</a:t>
            </a:r>
            <a:br>
              <a:rPr lang="it-IT" sz="1800" i="1" dirty="0" smtClean="0">
                <a:solidFill>
                  <a:srgbClr val="CC0000"/>
                </a:solidFill>
              </a:rPr>
            </a:br>
            <a:r>
              <a:rPr lang="it-IT" sz="1800" i="1" dirty="0" smtClean="0">
                <a:solidFill>
                  <a:srgbClr val="CC0000"/>
                </a:solidFill>
              </a:rPr>
              <a:t>GENERE ED ETA’</a:t>
            </a:r>
            <a:endParaRPr lang="it-IT" sz="1800" i="1" dirty="0">
              <a:solidFill>
                <a:srgbClr val="CC0000"/>
              </a:solidFill>
            </a:endParaRPr>
          </a:p>
        </p:txBody>
      </p:sp>
      <p:sp>
        <p:nvSpPr>
          <p:cNvPr id="34823" name="Text Box 3"/>
          <p:cNvSpPr txBox="1">
            <a:spLocks noChangeArrowheads="1"/>
          </p:cNvSpPr>
          <p:nvPr/>
        </p:nvSpPr>
        <p:spPr bwMode="auto">
          <a:xfrm rot="10800000" flipV="1">
            <a:off x="327023" y="1044502"/>
            <a:ext cx="8239733" cy="479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lnSpc>
                <a:spcPts val="1500"/>
              </a:lnSpc>
              <a:spcBef>
                <a:spcPct val="50000"/>
              </a:spcBef>
            </a:pPr>
            <a:r>
              <a:rPr lang="it-IT" sz="1400" i="1" dirty="0" smtClean="0">
                <a:solidFill>
                  <a:srgbClr val="CC0000"/>
                </a:solidFill>
                <a:latin typeface="Gill Sans MT"/>
                <a:cs typeface="Arial" pitchFamily="34" charset="0"/>
              </a:rPr>
              <a:t>«Lei </a:t>
            </a:r>
            <a:r>
              <a:rPr lang="it-IT" sz="1400" i="1" dirty="0">
                <a:solidFill>
                  <a:srgbClr val="CC0000"/>
                </a:solidFill>
                <a:latin typeface="Gill Sans MT"/>
                <a:cs typeface="Arial" pitchFamily="34" charset="0"/>
              </a:rPr>
              <a:t>ritiene che eventi idrogeologici come le frane e le alluvioni possano essere una minaccia reale alla sua incolumità personale, ossia che Lei possa esserne vittima nella zona in cui vive</a:t>
            </a:r>
            <a:r>
              <a:rPr lang="it-IT" sz="1400" i="1" dirty="0" smtClean="0">
                <a:solidFill>
                  <a:srgbClr val="CC0000"/>
                </a:solidFill>
                <a:latin typeface="Gill Sans MT"/>
                <a:cs typeface="Arial" pitchFamily="34" charset="0"/>
              </a:rPr>
              <a:t>?»</a:t>
            </a:r>
            <a:endParaRPr lang="it-IT" sz="1400" i="1" dirty="0">
              <a:solidFill>
                <a:srgbClr val="CC0000"/>
              </a:solidFill>
              <a:latin typeface="Gill Sans MT"/>
              <a:cs typeface="Times New Roman" pitchFamily="18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4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5" name="Grafico 14"/>
          <p:cNvGraphicFramePr/>
          <p:nvPr>
            <p:extLst>
              <p:ext uri="{D42A27DB-BD31-4B8C-83A1-F6EECF244321}">
                <p14:modId xmlns:p14="http://schemas.microsoft.com/office/powerpoint/2010/main" xmlns="" val="1676810992"/>
              </p:ext>
            </p:extLst>
          </p:nvPr>
        </p:nvGraphicFramePr>
        <p:xfrm>
          <a:off x="466489" y="2154557"/>
          <a:ext cx="8120291" cy="3646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391883C-4730-C848-9CF3-53460A8F6F2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52345" y="6210156"/>
            <a:ext cx="1984455" cy="14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Base: totale intervistati  (n=3.126)</a:t>
            </a:r>
          </a:p>
        </p:txBody>
      </p:sp>
      <p:sp>
        <p:nvSpPr>
          <p:cNvPr id="41" name="Rectangle 9"/>
          <p:cNvSpPr>
            <a:spLocks noChangeArrowheads="1"/>
          </p:cNvSpPr>
          <p:nvPr/>
        </p:nvSpPr>
        <p:spPr bwMode="auto">
          <a:xfrm>
            <a:off x="466489" y="1524000"/>
            <a:ext cx="7977436" cy="50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FFFCC"/>
                    </a:gs>
                    <a:gs pos="100000">
                      <a:srgbClr val="FFFF00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just" eaLnBrk="0" hangingPunct="0"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it-IT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Nel 2013, </a:t>
            </a:r>
          </a:p>
          <a:p>
            <a:pPr algn="just" eaLnBrk="0" hangingPunct="0"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it-IT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si </a:t>
            </a:r>
            <a:r>
              <a:rPr lang="it-IT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sentono più </a:t>
            </a:r>
            <a:r>
              <a:rPr lang="it-IT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esposte le </a:t>
            </a:r>
            <a:r>
              <a:rPr lang="it-IT" sz="1400" b="1" dirty="0" smtClean="0">
                <a:solidFill>
                  <a:srgbClr val="FF0000"/>
                </a:solidFill>
                <a:latin typeface="Gill Sans MT"/>
                <a:cs typeface="Arial Rounded MT Bold"/>
              </a:rPr>
              <a:t>donne </a:t>
            </a:r>
            <a:r>
              <a:rPr lang="it-IT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(42%) </a:t>
            </a:r>
          </a:p>
          <a:p>
            <a:pPr algn="just" eaLnBrk="0" hangingPunct="0"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it-IT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degli </a:t>
            </a:r>
            <a:r>
              <a:rPr lang="it-IT" sz="1400" b="1" dirty="0" smtClean="0">
                <a:solidFill>
                  <a:srgbClr val="FF0000"/>
                </a:solidFill>
                <a:latin typeface="Gill Sans MT"/>
                <a:cs typeface="Arial Rounded MT Bold"/>
              </a:rPr>
              <a:t>uomini </a:t>
            </a:r>
            <a:r>
              <a:rPr lang="it-IT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(40%)</a:t>
            </a:r>
          </a:p>
          <a:p>
            <a:pPr algn="just" eaLnBrk="0" hangingPunct="0"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endParaRPr lang="it-IT" sz="1400" b="1" dirty="0">
              <a:solidFill>
                <a:schemeClr val="tx1">
                  <a:lumMod val="75000"/>
                  <a:lumOff val="25000"/>
                </a:schemeClr>
              </a:solidFill>
              <a:latin typeface="Gill Sans MT"/>
              <a:cs typeface="Arial Rounded MT Bold"/>
            </a:endParaRPr>
          </a:p>
          <a:p>
            <a:pPr algn="just" eaLnBrk="0" hangingPunct="0"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endParaRPr lang="it-IT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Gill Sans MT"/>
              <a:cs typeface="Arial Rounded MT Bold"/>
            </a:endParaRPr>
          </a:p>
          <a:p>
            <a:pPr algn="just" eaLnBrk="0" fontAlgn="auto" hangingPunct="0"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endParaRPr lang="it-IT" sz="1400" b="1" dirty="0">
              <a:solidFill>
                <a:schemeClr val="tx1">
                  <a:lumMod val="75000"/>
                  <a:lumOff val="25000"/>
                </a:schemeClr>
              </a:solidFill>
              <a:latin typeface="Gill Sans MT"/>
              <a:cs typeface="Arial Rounded MT Bold"/>
            </a:endParaRPr>
          </a:p>
        </p:txBody>
      </p:sp>
      <p:sp>
        <p:nvSpPr>
          <p:cNvPr id="42" name="Text Box 6"/>
          <p:cNvSpPr txBox="1">
            <a:spLocks noChangeArrowheads="1"/>
          </p:cNvSpPr>
          <p:nvPr/>
        </p:nvSpPr>
        <p:spPr bwMode="auto">
          <a:xfrm>
            <a:off x="464291" y="2506814"/>
            <a:ext cx="1044000" cy="2046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/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5000"/>
              </a:lnSpc>
            </a:pPr>
            <a:r>
              <a:rPr kumimoji="1" lang="it-IT" sz="1400" b="1" i="1" dirty="0" smtClean="0">
                <a:solidFill>
                  <a:srgbClr val="666666"/>
                </a:solidFill>
                <a:latin typeface="Gill Sans MT"/>
              </a:rPr>
              <a:t>Donne</a:t>
            </a:r>
            <a:endParaRPr kumimoji="1" lang="it-IT" sz="1400" b="1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2081096" y="2506814"/>
            <a:ext cx="1044000" cy="2046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/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5000"/>
              </a:lnSpc>
            </a:pPr>
            <a:r>
              <a:rPr kumimoji="1" lang="it-IT" sz="1400" b="1" i="1" dirty="0" smtClean="0">
                <a:solidFill>
                  <a:srgbClr val="666666"/>
                </a:solidFill>
                <a:latin typeface="Gill Sans MT"/>
              </a:rPr>
              <a:t>Uomini</a:t>
            </a:r>
            <a:endParaRPr kumimoji="1" lang="it-IT" sz="1400" b="1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4263040" y="2506814"/>
            <a:ext cx="1044000" cy="2046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/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5000"/>
              </a:lnSpc>
            </a:pPr>
            <a:r>
              <a:rPr kumimoji="1" lang="it-IT" sz="1400" b="1" i="1" dirty="0" smtClean="0">
                <a:solidFill>
                  <a:srgbClr val="666666"/>
                </a:solidFill>
                <a:latin typeface="Gill Sans MT"/>
              </a:rPr>
              <a:t>Giovani</a:t>
            </a:r>
          </a:p>
        </p:txBody>
      </p:sp>
      <p:sp>
        <p:nvSpPr>
          <p:cNvPr id="72" name="Text Box 6"/>
          <p:cNvSpPr txBox="1">
            <a:spLocks noChangeArrowheads="1"/>
          </p:cNvSpPr>
          <p:nvPr/>
        </p:nvSpPr>
        <p:spPr bwMode="auto">
          <a:xfrm>
            <a:off x="5885013" y="2506814"/>
            <a:ext cx="1044000" cy="2046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/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5000"/>
              </a:lnSpc>
            </a:pPr>
            <a:r>
              <a:rPr kumimoji="1" lang="it-IT" sz="1400" b="1" i="1" dirty="0" smtClean="0">
                <a:solidFill>
                  <a:srgbClr val="666666"/>
                </a:solidFill>
                <a:latin typeface="Gill Sans MT"/>
              </a:rPr>
              <a:t>Adulti</a:t>
            </a:r>
          </a:p>
        </p:txBody>
      </p:sp>
      <p:sp>
        <p:nvSpPr>
          <p:cNvPr id="73" name="Text Box 6"/>
          <p:cNvSpPr txBox="1">
            <a:spLocks noChangeArrowheads="1"/>
          </p:cNvSpPr>
          <p:nvPr/>
        </p:nvSpPr>
        <p:spPr bwMode="auto">
          <a:xfrm>
            <a:off x="7522757" y="2506814"/>
            <a:ext cx="1044000" cy="2046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/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5000"/>
              </a:lnSpc>
            </a:pPr>
            <a:r>
              <a:rPr kumimoji="1" lang="it-IT" sz="1400" b="1" i="1" dirty="0" smtClean="0">
                <a:solidFill>
                  <a:srgbClr val="666666"/>
                </a:solidFill>
                <a:latin typeface="Gill Sans MT"/>
              </a:rPr>
              <a:t>Senior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4416544" y="1524000"/>
            <a:ext cx="7977436" cy="50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FFFCC"/>
                    </a:gs>
                    <a:gs pos="100000">
                      <a:srgbClr val="FFFF00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just" eaLnBrk="0" hangingPunct="0"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it-IT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Nel 2013, </a:t>
            </a:r>
          </a:p>
          <a:p>
            <a:pPr algn="just" eaLnBrk="0" hangingPunct="0"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it-IT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si sentono più esposti i </a:t>
            </a:r>
            <a:r>
              <a:rPr lang="it-IT" sz="1400" b="1" dirty="0">
                <a:solidFill>
                  <a:srgbClr val="FF0000"/>
                </a:solidFill>
                <a:latin typeface="Gill Sans MT"/>
                <a:cs typeface="Arial Rounded MT Bold"/>
              </a:rPr>
              <a:t>giovani</a:t>
            </a:r>
            <a:r>
              <a:rPr lang="it-IT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 (45%) e gli </a:t>
            </a:r>
            <a:r>
              <a:rPr lang="it-IT" sz="1400" b="1" dirty="0">
                <a:solidFill>
                  <a:srgbClr val="FF0000"/>
                </a:solidFill>
                <a:latin typeface="Gill Sans MT"/>
                <a:cs typeface="Arial Rounded MT Bold"/>
              </a:rPr>
              <a:t>adulti</a:t>
            </a:r>
            <a:r>
              <a:rPr lang="it-IT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 (42%) </a:t>
            </a:r>
          </a:p>
          <a:p>
            <a:pPr algn="just" eaLnBrk="0" hangingPunct="0"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it-IT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degli </a:t>
            </a:r>
            <a:r>
              <a:rPr lang="it-IT" sz="1400" b="1" dirty="0">
                <a:solidFill>
                  <a:srgbClr val="FF0000"/>
                </a:solidFill>
                <a:latin typeface="Gill Sans MT"/>
                <a:cs typeface="Arial Rounded MT Bold"/>
              </a:rPr>
              <a:t>anziani</a:t>
            </a:r>
            <a:r>
              <a:rPr lang="it-IT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 MT"/>
                <a:cs typeface="Arial Rounded MT Bold"/>
              </a:rPr>
              <a:t> (37%).</a:t>
            </a:r>
          </a:p>
          <a:p>
            <a:pPr algn="just" eaLnBrk="0" hangingPunct="0"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it-IT" sz="1400" b="1" dirty="0">
              <a:solidFill>
                <a:schemeClr val="tx1">
                  <a:lumMod val="75000"/>
                  <a:lumOff val="25000"/>
                </a:schemeClr>
              </a:solidFill>
              <a:latin typeface="Gill Sans MT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05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Motivi che determinano il </a:t>
            </a:r>
            <a:r>
              <a:rPr lang="it-IT" dirty="0"/>
              <a:t>verificarsi di frane e alluvioni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z="1000" b="1" smtClean="0">
                <a:latin typeface="Gill Sans MT" pitchFamily="34" charset="0"/>
              </a:rPr>
              <a:pPr/>
              <a:t>17</a:t>
            </a:fld>
            <a:endParaRPr lang="en-US" sz="1000" b="1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19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Motivi del verificarsi di frane e alluvioni</a:t>
            </a:r>
            <a:r>
              <a:rPr lang="it-IT" dirty="0"/>
              <a:t/>
            </a:r>
            <a:br>
              <a:rPr lang="it-IT" dirty="0"/>
            </a:br>
            <a:r>
              <a:rPr lang="it-IT" sz="2000" i="1" dirty="0" smtClean="0">
                <a:solidFill>
                  <a:srgbClr val="CC0000"/>
                </a:solidFill>
              </a:rPr>
              <a:t>- Totale Italia</a:t>
            </a:r>
            <a:endParaRPr lang="it-IT" sz="2000" i="1" dirty="0">
              <a:solidFill>
                <a:srgbClr val="CC0000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</a:t>
            </a:r>
            <a:r>
              <a:rPr kumimoji="1" lang="it-IT" b="1" dirty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5</a:t>
            </a:r>
          </a:p>
        </p:txBody>
      </p:sp>
      <p:graphicFrame>
        <p:nvGraphicFramePr>
          <p:cNvPr id="12" name="Grafico 11"/>
          <p:cNvGraphicFramePr/>
          <p:nvPr>
            <p:extLst>
              <p:ext uri="{D42A27DB-BD31-4B8C-83A1-F6EECF244321}">
                <p14:modId xmlns:p14="http://schemas.microsoft.com/office/powerpoint/2010/main" xmlns="" val="3285490583"/>
              </p:ext>
            </p:extLst>
          </p:nvPr>
        </p:nvGraphicFramePr>
        <p:xfrm>
          <a:off x="1632983" y="1188099"/>
          <a:ext cx="6353737" cy="4744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653" name="Text Box 19"/>
          <p:cNvSpPr txBox="1">
            <a:spLocks noChangeArrowheads="1"/>
          </p:cNvSpPr>
          <p:nvPr/>
        </p:nvSpPr>
        <p:spPr bwMode="auto">
          <a:xfrm>
            <a:off x="2206273" y="948481"/>
            <a:ext cx="5378186" cy="47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lnSpc>
                <a:spcPts val="1500"/>
              </a:lnSpc>
              <a:spcBef>
                <a:spcPct val="50000"/>
              </a:spcBef>
            </a:pP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« Secondo </a:t>
            </a:r>
            <a:r>
              <a:rPr lang="it-IT" sz="1400" i="1" dirty="0">
                <a:solidFill>
                  <a:srgbClr val="CC0000"/>
                </a:solidFill>
                <a:latin typeface="Gill Sans MT"/>
              </a:rPr>
              <a:t>lei, quale tra i seguenti fattori influisce maggiormente nel verificarsi di frane ed </a:t>
            </a: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alluvioni»</a:t>
            </a:r>
            <a:endParaRPr lang="it-IT" sz="1400" i="1" dirty="0">
              <a:solidFill>
                <a:srgbClr val="CC0000"/>
              </a:solidFill>
              <a:latin typeface="Gill Sans MT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52345" y="6210156"/>
            <a:ext cx="1984455" cy="14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Base: totale intervistati  (n=3.126)</a:t>
            </a:r>
          </a:p>
        </p:txBody>
      </p:sp>
    </p:spTree>
    <p:extLst>
      <p:ext uri="{BB962C8B-B14F-4D97-AF65-F5344CB8AC3E}">
        <p14:creationId xmlns:p14="http://schemas.microsoft.com/office/powerpoint/2010/main" xmlns="" val="95218491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Motivi del verificarsi di frane e alluvioni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i="1" dirty="0" smtClean="0">
                <a:solidFill>
                  <a:srgbClr val="CC0000"/>
                </a:solidFill>
              </a:rPr>
              <a:t>- Nord Ovest</a:t>
            </a:r>
            <a:endParaRPr lang="it-IT" sz="2000" i="1" dirty="0">
              <a:solidFill>
                <a:srgbClr val="CC0000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5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2" name="Grafico 11"/>
          <p:cNvGraphicFramePr/>
          <p:nvPr>
            <p:extLst>
              <p:ext uri="{D42A27DB-BD31-4B8C-83A1-F6EECF244321}">
                <p14:modId xmlns:p14="http://schemas.microsoft.com/office/powerpoint/2010/main" xmlns="" val="2225570779"/>
              </p:ext>
            </p:extLst>
          </p:nvPr>
        </p:nvGraphicFramePr>
        <p:xfrm>
          <a:off x="2427641" y="1242529"/>
          <a:ext cx="6136023" cy="500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52344" y="6247576"/>
            <a:ext cx="3610055" cy="14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2206273" y="948481"/>
            <a:ext cx="5378186" cy="47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lnSpc>
                <a:spcPts val="1500"/>
              </a:lnSpc>
              <a:spcBef>
                <a:spcPct val="50000"/>
              </a:spcBef>
            </a:pP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« Secondo </a:t>
            </a:r>
            <a:r>
              <a:rPr lang="it-IT" sz="1400" i="1" dirty="0">
                <a:solidFill>
                  <a:srgbClr val="CC0000"/>
                </a:solidFill>
                <a:latin typeface="Gill Sans MT"/>
              </a:rPr>
              <a:t>lei, quale tra i seguenti fattori influisce maggiormente nel verificarsi di frane ed </a:t>
            </a: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alluvioni»</a:t>
            </a:r>
            <a:endParaRPr lang="it-IT" sz="1400" i="1" dirty="0">
              <a:solidFill>
                <a:srgbClr val="CC0000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463800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Premessa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732234" y="967016"/>
            <a:ext cx="7680246" cy="4389631"/>
          </a:xfrm>
        </p:spPr>
        <p:txBody>
          <a:bodyPr>
            <a:normAutofit/>
          </a:bodyPr>
          <a:lstStyle/>
          <a:p>
            <a:pPr algn="just"/>
            <a:r>
              <a:rPr lang="it-IT" dirty="0" smtClean="0"/>
              <a:t>Doxa ha realizzato nel febbraio 2012, per conto del CNR IRPI di Perugia che studia l’impatto sociale dei dissesti idro-geologici sul territorio nazionale, un sondaggio di opinione per misurare la percezione dei rischi idro-geologici presso la popolazione italiana.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Il CNR IRPI di Perugia ha chiesto a Doxa di ripetere anche nel 2013 il sondaggio di opinione presso la popolazione italiana.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L’indagine aveva l’obiettivo di definire:</a:t>
            </a:r>
          </a:p>
          <a:p>
            <a:pPr lvl="1" algn="just"/>
            <a:r>
              <a:rPr lang="it-IT" sz="1600" dirty="0" smtClean="0"/>
              <a:t>Percezione di rischio per gli eventi frana e alluvione, riferiti al territorio in cui si abita, e rilevati anche con il confronto rispetto ad alcuni eventi di diversa natura</a:t>
            </a:r>
          </a:p>
          <a:p>
            <a:pPr lvl="1" algn="just"/>
            <a:r>
              <a:rPr lang="it-IT" sz="1600" dirty="0" smtClean="0"/>
              <a:t>Notizia di accadimento o esperienza diretta nel corso degli ultimi anni per uno degli eventi frana e alluvione, nel proprio comune o nel proprio territorio.</a:t>
            </a:r>
          </a:p>
          <a:p>
            <a:pPr lvl="1" algn="just"/>
            <a:r>
              <a:rPr lang="it-IT" sz="1600" dirty="0"/>
              <a:t>Sensazione di minaccia alla propria incolumità </a:t>
            </a:r>
            <a:r>
              <a:rPr lang="it-IT" sz="1600" dirty="0" smtClean="0"/>
              <a:t>personale</a:t>
            </a:r>
          </a:p>
          <a:p>
            <a:pPr lvl="1" algn="just"/>
            <a:r>
              <a:rPr lang="it-IT" sz="1600" dirty="0" smtClean="0"/>
              <a:t>Fattori che influenzano gli eventi frane ed alluvioni</a:t>
            </a:r>
            <a:endParaRPr lang="it-IT" sz="1800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365854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Motivi del verificarsi di frane e alluvioni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i="1" dirty="0" smtClean="0">
                <a:solidFill>
                  <a:srgbClr val="CC0000"/>
                </a:solidFill>
              </a:rPr>
              <a:t>- Nord Est</a:t>
            </a:r>
            <a:endParaRPr lang="it-IT" sz="2000" i="1" dirty="0">
              <a:solidFill>
                <a:srgbClr val="CC0000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5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xmlns="" val="822060350"/>
              </p:ext>
            </p:extLst>
          </p:nvPr>
        </p:nvGraphicFramePr>
        <p:xfrm>
          <a:off x="2416883" y="1188098"/>
          <a:ext cx="6136023" cy="500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352344" y="6193146"/>
            <a:ext cx="3930731" cy="14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2168173" y="910381"/>
            <a:ext cx="5378186" cy="47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lnSpc>
                <a:spcPts val="1500"/>
              </a:lnSpc>
              <a:spcBef>
                <a:spcPct val="50000"/>
              </a:spcBef>
            </a:pP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« Secondo </a:t>
            </a:r>
            <a:r>
              <a:rPr lang="it-IT" sz="1400" i="1" dirty="0">
                <a:solidFill>
                  <a:srgbClr val="CC0000"/>
                </a:solidFill>
                <a:latin typeface="Gill Sans MT"/>
              </a:rPr>
              <a:t>lei, quale tra i seguenti fattori influisce maggiormente nel verificarsi di frane ed </a:t>
            </a: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alluvioni»</a:t>
            </a:r>
            <a:endParaRPr lang="it-IT" sz="1400" i="1" dirty="0">
              <a:solidFill>
                <a:srgbClr val="CC0000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61479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Motivi del verificarsi di frane e alluvioni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i="1" dirty="0" smtClean="0">
                <a:solidFill>
                  <a:srgbClr val="CC0000"/>
                </a:solidFill>
              </a:rPr>
              <a:t>- Centro</a:t>
            </a:r>
            <a:endParaRPr lang="it-IT" sz="2000" i="1" dirty="0">
              <a:solidFill>
                <a:srgbClr val="CC0000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5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xmlns="" val="4197429515"/>
              </p:ext>
            </p:extLst>
          </p:nvPr>
        </p:nvGraphicFramePr>
        <p:xfrm>
          <a:off x="2317709" y="1209315"/>
          <a:ext cx="6136023" cy="500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352344" y="6046952"/>
            <a:ext cx="3930731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  <a:p>
            <a:pPr eaLnBrk="1" hangingPunct="1">
              <a:lnSpc>
                <a:spcPct val="95000"/>
              </a:lnSpc>
            </a:pPr>
            <a:r>
              <a:rPr kumimoji="1" lang="it-IT" b="1" i="1" dirty="0">
                <a:solidFill>
                  <a:srgbClr val="666666"/>
                </a:solidFill>
                <a:latin typeface="Gill Sans MT"/>
              </a:rPr>
              <a:t>Umbria non evidenziata a causa della base ridotta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2206273" y="948481"/>
            <a:ext cx="5378186" cy="47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lnSpc>
                <a:spcPts val="1500"/>
              </a:lnSpc>
              <a:spcBef>
                <a:spcPct val="50000"/>
              </a:spcBef>
            </a:pP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« Secondo </a:t>
            </a:r>
            <a:r>
              <a:rPr lang="it-IT" sz="1400" i="1" dirty="0">
                <a:solidFill>
                  <a:srgbClr val="CC0000"/>
                </a:solidFill>
                <a:latin typeface="Gill Sans MT"/>
              </a:rPr>
              <a:t>lei, quale tra i seguenti fattori influisce maggiormente nel verificarsi di frane ed </a:t>
            </a: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alluvioni»</a:t>
            </a:r>
            <a:endParaRPr lang="it-IT" sz="1400" i="1" dirty="0">
              <a:solidFill>
                <a:srgbClr val="CC0000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155638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Motivi del verificarsi di frane e alluvioni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i="1" dirty="0" smtClean="0">
                <a:solidFill>
                  <a:srgbClr val="CC0000"/>
                </a:solidFill>
              </a:rPr>
              <a:t>- Sud e Isole</a:t>
            </a:r>
            <a:endParaRPr lang="it-IT" sz="2000" i="1" dirty="0">
              <a:solidFill>
                <a:srgbClr val="CC0000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5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xmlns="" val="2135879076"/>
              </p:ext>
            </p:extLst>
          </p:nvPr>
        </p:nvGraphicFramePr>
        <p:xfrm>
          <a:off x="1827354" y="1126157"/>
          <a:ext cx="6136023" cy="5220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352344" y="6200952"/>
            <a:ext cx="3930731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  <a:p>
            <a:pPr eaLnBrk="1" hangingPunct="1">
              <a:lnSpc>
                <a:spcPct val="95000"/>
              </a:lnSpc>
            </a:pPr>
            <a:r>
              <a:rPr kumimoji="1" lang="it-IT" b="1" i="1" dirty="0">
                <a:solidFill>
                  <a:srgbClr val="666666"/>
                </a:solidFill>
                <a:latin typeface="Gill Sans MT"/>
              </a:rPr>
              <a:t>Molise e Basilicata non evidenziati a causa delle basi ridotte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2206273" y="804106"/>
            <a:ext cx="5378186" cy="47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lnSpc>
                <a:spcPts val="1500"/>
              </a:lnSpc>
              <a:spcBef>
                <a:spcPct val="50000"/>
              </a:spcBef>
            </a:pP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« Secondo </a:t>
            </a:r>
            <a:r>
              <a:rPr lang="it-IT" sz="1400" i="1" dirty="0">
                <a:solidFill>
                  <a:srgbClr val="CC0000"/>
                </a:solidFill>
                <a:latin typeface="Gill Sans MT"/>
              </a:rPr>
              <a:t>lei, quale tra i seguenti fattori influisce maggiormente nel verificarsi di frane ed </a:t>
            </a: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alluvioni»</a:t>
            </a:r>
            <a:endParaRPr lang="it-IT" sz="1400" i="1" dirty="0">
              <a:solidFill>
                <a:srgbClr val="CC0000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145513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Premessa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2234" y="870858"/>
            <a:ext cx="7680246" cy="5255306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dirty="0" smtClean="0"/>
              <a:t>L’indagine è stata realizzata attraverso 3.126 interviste telefoniche CATI (Computer </a:t>
            </a:r>
            <a:r>
              <a:rPr lang="it-IT" dirty="0" err="1" smtClean="0"/>
              <a:t>Assisted</a:t>
            </a:r>
            <a:r>
              <a:rPr lang="it-IT" dirty="0" smtClean="0"/>
              <a:t> Telephone </a:t>
            </a:r>
            <a:r>
              <a:rPr lang="it-IT" dirty="0" err="1" smtClean="0"/>
              <a:t>Interview</a:t>
            </a:r>
            <a:r>
              <a:rPr lang="it-IT" dirty="0" smtClean="0"/>
              <a:t>) così distribuite:</a:t>
            </a:r>
          </a:p>
          <a:p>
            <a:pPr lvl="1"/>
            <a:r>
              <a:rPr lang="it-IT" dirty="0" smtClean="0"/>
              <a:t>3.005 interviste presso campione rappresentativo della popolazione italiana </a:t>
            </a:r>
          </a:p>
          <a:p>
            <a:pPr lvl="1"/>
            <a:r>
              <a:rPr lang="it-IT" dirty="0" smtClean="0"/>
              <a:t>121 interviste presso campione rappresentativo della popolazione di Val D’Aosta e Trentino Alto Adige (</a:t>
            </a:r>
            <a:r>
              <a:rPr lang="it-IT" dirty="0" err="1" smtClean="0"/>
              <a:t>sovracampione</a:t>
            </a:r>
            <a:r>
              <a:rPr lang="it-IT" dirty="0" smtClean="0"/>
              <a:t> utile per analizzare le interviste in queste due regioni).</a:t>
            </a:r>
          </a:p>
          <a:p>
            <a:endParaRPr lang="it-IT" dirty="0" smtClean="0"/>
          </a:p>
          <a:p>
            <a:r>
              <a:rPr lang="it-IT" dirty="0" smtClean="0"/>
              <a:t>Le interviste sono state realizzate dal 17 gennaio al 3 febbraio 2013.</a:t>
            </a:r>
          </a:p>
          <a:p>
            <a:endParaRPr lang="it-IT" dirty="0" smtClean="0"/>
          </a:p>
          <a:p>
            <a:r>
              <a:rPr lang="it-IT" dirty="0" smtClean="0"/>
              <a:t>Il piano campionario ha previsto una stratificazione basata sulle seguenti variabili: regione x ampiezza centri; sesso x età; titolo di studio; occupazione.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554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</a:t>
            </a:r>
            <a:r>
              <a:rPr lang="it-IT" dirty="0" smtClean="0"/>
              <a:t>campione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25313419"/>
              </p:ext>
            </p:extLst>
          </p:nvPr>
        </p:nvGraphicFramePr>
        <p:xfrm>
          <a:off x="693019" y="963614"/>
          <a:ext cx="3112837" cy="5100978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901027"/>
                <a:gridCol w="1211810"/>
              </a:tblGrid>
              <a:tr h="42039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u="none" strike="noStrike" dirty="0" smtClean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REGIONE</a:t>
                      </a:r>
                      <a:endParaRPr lang="it-IT" sz="1200" b="1" i="0" u="none" strike="noStrike" dirty="0">
                        <a:solidFill>
                          <a:srgbClr val="666666"/>
                        </a:solidFill>
                        <a:effectLst/>
                        <a:latin typeface="Gill Sans M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 smtClean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NUMERO INTERVISTE</a:t>
                      </a:r>
                      <a:endParaRPr lang="it-IT" sz="1200" b="1" i="0" u="none" strike="noStrike" dirty="0">
                        <a:solidFill>
                          <a:srgbClr val="666666"/>
                        </a:solidFill>
                        <a:effectLst/>
                        <a:latin typeface="Gill Sans M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VAL D'AOSTA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87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PIEMONTE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200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LIGURIA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86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LOMBARDIA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514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TRENTINO ALTO ADIGE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73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VENETO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255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FRIULI VENEZIA GIULIA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77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EMILIA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229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TOSCANA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202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MARCHE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82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UMBRIA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49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LAZIO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275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MOLISE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21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ABRUZZI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68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CAMPANIA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279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PUGLIA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161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BASILICATA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45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CALABRIA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115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SICILIA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236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01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 SARDEGNA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72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6566"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Totale Italia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 smtClean="0">
                          <a:solidFill>
                            <a:srgbClr val="666666"/>
                          </a:solidFill>
                          <a:effectLst/>
                          <a:latin typeface="Gill Sans MT"/>
                        </a:rPr>
                        <a:t>3.126 </a:t>
                      </a:r>
                      <a:endParaRPr lang="it-IT" sz="1400" b="1" i="0" u="none" strike="noStrike" dirty="0">
                        <a:solidFill>
                          <a:srgbClr val="666666"/>
                        </a:solidFill>
                        <a:effectLst/>
                        <a:latin typeface="Gill Sans M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5636947" y="855813"/>
            <a:ext cx="2044700" cy="42240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tIns="72000" bIns="72000" anchor="ctr"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rgbClr val="CC0000"/>
                </a:solidFill>
                <a:latin typeface="Gill Sans MT"/>
              </a:rPr>
              <a:t>SESSO</a:t>
            </a:r>
          </a:p>
        </p:txBody>
      </p:sp>
      <p:graphicFrame>
        <p:nvGraphicFramePr>
          <p:cNvPr id="7" name="Grafic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46946228"/>
              </p:ext>
            </p:extLst>
          </p:nvPr>
        </p:nvGraphicFramePr>
        <p:xfrm>
          <a:off x="4405250" y="1049793"/>
          <a:ext cx="4046092" cy="25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ic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14061603"/>
              </p:ext>
            </p:extLst>
          </p:nvPr>
        </p:nvGraphicFramePr>
        <p:xfrm>
          <a:off x="4405250" y="3764350"/>
          <a:ext cx="4046092" cy="25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5636947" y="3233253"/>
            <a:ext cx="2044700" cy="42240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tIns="72000" bIns="72000" anchor="ctr">
            <a:spAutoFit/>
          </a:bodyPr>
          <a:lstStyle/>
          <a:p>
            <a:pPr algn="ctr">
              <a:defRPr/>
            </a:pPr>
            <a:r>
              <a:rPr lang="it-IT" b="1" dirty="0" smtClean="0">
                <a:solidFill>
                  <a:srgbClr val="CC0000"/>
                </a:solidFill>
                <a:latin typeface="Gill Sans MT"/>
              </a:rPr>
              <a:t>ETA’</a:t>
            </a:r>
            <a:endParaRPr lang="it-IT" b="1" dirty="0">
              <a:solidFill>
                <a:srgbClr val="CC0000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300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Percezione su esposizione a eventi </a:t>
            </a:r>
            <a:r>
              <a:rPr lang="it-IT" dirty="0" smtClean="0"/>
              <a:t>e/o rischi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z="1000" b="1" smtClean="0">
                <a:latin typeface="Gill Sans MT" pitchFamily="34" charset="0"/>
              </a:rPr>
              <a:pPr/>
              <a:t>5</a:t>
            </a:fld>
            <a:endParaRPr lang="en-US" sz="1000" b="1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14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731520" y="97972"/>
            <a:ext cx="8336279" cy="437810"/>
          </a:xfrm>
        </p:spPr>
        <p:txBody>
          <a:bodyPr anchor="t" anchorCtr="0"/>
          <a:lstStyle/>
          <a:p>
            <a:pPr>
              <a:lnSpc>
                <a:spcPts val="3000"/>
              </a:lnSpc>
            </a:pPr>
            <a:r>
              <a:rPr lang="it-IT" sz="2000" dirty="0"/>
              <a:t>Percezione sul livello di esposizione </a:t>
            </a:r>
            <a:r>
              <a:rPr lang="it-IT" sz="2000" dirty="0" smtClean="0"/>
              <a:t>a eventi e/o rischi</a:t>
            </a:r>
            <a:endParaRPr lang="it-IT" sz="2000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1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52345" y="6210156"/>
            <a:ext cx="1984455" cy="14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b="1" i="1" dirty="0" smtClean="0">
                <a:solidFill>
                  <a:srgbClr val="666666"/>
                </a:solidFill>
                <a:latin typeface="Gill Sans MT"/>
              </a:rPr>
              <a:t>Base: totale intervistati  (n=3.126)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9" name="Grafico 8"/>
          <p:cNvGraphicFramePr/>
          <p:nvPr>
            <p:extLst>
              <p:ext uri="{D42A27DB-BD31-4B8C-83A1-F6EECF244321}">
                <p14:modId xmlns:p14="http://schemas.microsoft.com/office/powerpoint/2010/main" xmlns="" val="916135977"/>
              </p:ext>
            </p:extLst>
          </p:nvPr>
        </p:nvGraphicFramePr>
        <p:xfrm>
          <a:off x="-481263" y="1255708"/>
          <a:ext cx="6469108" cy="4744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2728250"/>
              </p:ext>
            </p:extLst>
          </p:nvPr>
        </p:nvGraphicFramePr>
        <p:xfrm>
          <a:off x="6171303" y="1255708"/>
          <a:ext cx="1767840" cy="4479321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83920"/>
                <a:gridCol w="883920"/>
              </a:tblGrid>
              <a:tr h="70669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 smtClean="0">
                          <a:solidFill>
                            <a:srgbClr val="CC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2012</a:t>
                      </a:r>
                    </a:p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CC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1100" b="1" i="0" u="none" strike="noStrike" dirty="0">
                        <a:solidFill>
                          <a:srgbClr val="CC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 smtClean="0">
                          <a:solidFill>
                            <a:srgbClr val="CC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Differenza</a:t>
                      </a:r>
                      <a:r>
                        <a:rPr lang="it-IT" sz="1100" b="1" u="none" strike="noStrike" baseline="0" dirty="0" smtClean="0">
                          <a:solidFill>
                            <a:srgbClr val="CC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 2013 – 2012</a:t>
                      </a:r>
                    </a:p>
                    <a:p>
                      <a:pPr algn="ctr" fontAlgn="b"/>
                      <a:r>
                        <a:rPr lang="it-IT" sz="1100" b="1" i="0" u="none" strike="noStrike" baseline="0" dirty="0" smtClean="0">
                          <a:solidFill>
                            <a:srgbClr val="CC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1100" b="1" i="0" u="none" strike="noStrike" dirty="0">
                        <a:solidFill>
                          <a:srgbClr val="CC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185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29%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+2%</a:t>
                      </a:r>
                      <a:endParaRPr lang="it-IT" sz="11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215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21%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-2%</a:t>
                      </a:r>
                      <a:endParaRPr lang="it-IT" sz="11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215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12%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+3%</a:t>
                      </a:r>
                      <a:endParaRPr lang="it-IT" sz="11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215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6%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+1%</a:t>
                      </a:r>
                      <a:endParaRPr lang="it-IT" sz="11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215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4%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+1%</a:t>
                      </a:r>
                      <a:endParaRPr lang="it-IT" sz="11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215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4%</a:t>
                      </a:r>
                      <a:endParaRPr lang="it-IT" sz="1100" b="1" i="0" u="none" strike="noStrike" dirty="0">
                        <a:solidFill>
                          <a:srgbClr val="333333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+1%</a:t>
                      </a:r>
                      <a:endParaRPr lang="it-IT" sz="11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Ovale 1"/>
          <p:cNvSpPr/>
          <p:nvPr/>
        </p:nvSpPr>
        <p:spPr>
          <a:xfrm>
            <a:off x="7265907" y="2657138"/>
            <a:ext cx="427915" cy="32273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7295195" y="3304406"/>
            <a:ext cx="427915" cy="32273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173694" y="5840260"/>
            <a:ext cx="1768286" cy="23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800" i="1" dirty="0" smtClean="0">
                <a:solidFill>
                  <a:srgbClr val="666666"/>
                </a:solidFill>
                <a:latin typeface="Gill Sans MT"/>
              </a:rPr>
              <a:t>Gli incrementi o decrementi uguali  o maggiori al 2% sono statisticamente significativi</a:t>
            </a:r>
            <a:endParaRPr kumimoji="1" lang="it-IT" sz="800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1072813" y="592729"/>
            <a:ext cx="6653023" cy="47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70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kumimoji="1" sz="70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>
              <a:lnSpc>
                <a:spcPts val="1500"/>
              </a:lnSpc>
              <a:spcBef>
                <a:spcPct val="50000"/>
              </a:spcBef>
            </a:pPr>
            <a:r>
              <a:rPr lang="it-IT" sz="1400" i="1" dirty="0">
                <a:solidFill>
                  <a:srgbClr val="CC0000"/>
                </a:solidFill>
                <a:latin typeface="Gill Sans MT"/>
              </a:rPr>
              <a:t>«Le elenco adesso una serie di eventi o rischi. Lei personalmente quanto pensa di essere esposto a ciascuno di questi rischi</a:t>
            </a:r>
            <a:r>
              <a:rPr lang="it-IT" sz="1400" i="1" dirty="0" smtClean="0">
                <a:solidFill>
                  <a:srgbClr val="CC0000"/>
                </a:solidFill>
                <a:latin typeface="Gill Sans MT"/>
              </a:rPr>
              <a:t>?»</a:t>
            </a:r>
            <a:endParaRPr lang="it-IT" sz="1400" i="1" dirty="0">
              <a:solidFill>
                <a:srgbClr val="CC0000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700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66483" y="136472"/>
            <a:ext cx="8320317" cy="437810"/>
          </a:xfrm>
        </p:spPr>
        <p:txBody>
          <a:bodyPr/>
          <a:lstStyle/>
          <a:p>
            <a:r>
              <a:rPr lang="it-IT" sz="2400" dirty="0" smtClean="0"/>
              <a:t>Percezione sul livello di esposizione a eventi e/o rischi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i="1" dirty="0" smtClean="0">
                <a:solidFill>
                  <a:srgbClr val="C00000"/>
                </a:solidFill>
              </a:rPr>
              <a:t>- Frana</a:t>
            </a:r>
            <a:endParaRPr lang="it-IT" sz="2000" i="1" dirty="0">
              <a:solidFill>
                <a:srgbClr val="C00000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1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449" y="847435"/>
            <a:ext cx="1273781" cy="83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0" name="Grafico 9"/>
          <p:cNvGraphicFramePr/>
          <p:nvPr>
            <p:extLst>
              <p:ext uri="{D42A27DB-BD31-4B8C-83A1-F6EECF244321}">
                <p14:modId xmlns:p14="http://schemas.microsoft.com/office/powerpoint/2010/main" xmlns="" val="3310992744"/>
              </p:ext>
            </p:extLst>
          </p:nvPr>
        </p:nvGraphicFramePr>
        <p:xfrm>
          <a:off x="-32281" y="1022805"/>
          <a:ext cx="7693990" cy="5192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6398356"/>
              </p:ext>
            </p:extLst>
          </p:nvPr>
        </p:nvGraphicFramePr>
        <p:xfrm>
          <a:off x="7106377" y="851444"/>
          <a:ext cx="1836000" cy="5347226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12000"/>
                <a:gridCol w="612000"/>
                <a:gridCol w="612000"/>
              </a:tblGrid>
              <a:tr h="430409"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2013</a:t>
                      </a:r>
                      <a:b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</a:br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2012</a:t>
                      </a:r>
                    </a:p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Differenza</a:t>
                      </a:r>
                      <a:r>
                        <a:rPr lang="it-IT" sz="8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 2013 – 2012</a:t>
                      </a:r>
                    </a:p>
                    <a:p>
                      <a:pPr algn="ctr" fontAlgn="b"/>
                      <a:r>
                        <a:rPr lang="it-IT" sz="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9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39%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6%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+33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8%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+5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6%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8%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</a:t>
                      </a:r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=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5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6%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-3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+2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-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8%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-8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7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+8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5%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+2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4%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757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16%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14%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+2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7%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9%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4%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411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10%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4%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+6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9%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7%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+2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514521" y="767715"/>
            <a:ext cx="1021850" cy="1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1100" b="1" i="1" dirty="0" smtClean="0">
                <a:solidFill>
                  <a:srgbClr val="666666"/>
                </a:solidFill>
                <a:latin typeface="Gill Sans MT"/>
              </a:rPr>
              <a:t>Valori %</a:t>
            </a:r>
            <a:endParaRPr kumimoji="1" lang="it-IT" sz="1100" b="1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7147087" y="6360371"/>
            <a:ext cx="1768286" cy="23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800" i="1" dirty="0" smtClean="0">
                <a:solidFill>
                  <a:srgbClr val="666666"/>
                </a:solidFill>
                <a:latin typeface="Gill Sans MT"/>
              </a:rPr>
              <a:t>Gli incrementi o decrementi uguali  o maggiori al 2% sono statisticamente significativi</a:t>
            </a:r>
            <a:endParaRPr kumimoji="1" lang="it-IT" sz="800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1317" y="6283572"/>
            <a:ext cx="4394429" cy="26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Umbria, Molise e Basilicata non evidenziati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a causa delle basi ridotte</a:t>
            </a:r>
          </a:p>
        </p:txBody>
      </p:sp>
    </p:spTree>
    <p:extLst>
      <p:ext uri="{BB962C8B-B14F-4D97-AF65-F5344CB8AC3E}">
        <p14:creationId xmlns:p14="http://schemas.microsoft.com/office/powerpoint/2010/main" xmlns="" val="125996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66483" y="136472"/>
            <a:ext cx="8320317" cy="437810"/>
          </a:xfrm>
        </p:spPr>
        <p:txBody>
          <a:bodyPr/>
          <a:lstStyle/>
          <a:p>
            <a:r>
              <a:rPr lang="it-IT" sz="2400" dirty="0" smtClean="0"/>
              <a:t>Percezione sul livello di esposizione a eventi e/o rischi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i="1" dirty="0">
                <a:solidFill>
                  <a:srgbClr val="C00000"/>
                </a:solidFill>
              </a:rPr>
              <a:t>- Alluvione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1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0" name="Grafico 9"/>
          <p:cNvGraphicFramePr/>
          <p:nvPr>
            <p:extLst>
              <p:ext uri="{D42A27DB-BD31-4B8C-83A1-F6EECF244321}">
                <p14:modId xmlns:p14="http://schemas.microsoft.com/office/powerpoint/2010/main" xmlns="" val="1973122272"/>
              </p:ext>
            </p:extLst>
          </p:nvPr>
        </p:nvGraphicFramePr>
        <p:xfrm>
          <a:off x="-32281" y="1022805"/>
          <a:ext cx="7693990" cy="5192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87392135"/>
              </p:ext>
            </p:extLst>
          </p:nvPr>
        </p:nvGraphicFramePr>
        <p:xfrm>
          <a:off x="7106377" y="851444"/>
          <a:ext cx="1836000" cy="5347226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12000"/>
                <a:gridCol w="612000"/>
                <a:gridCol w="612000"/>
              </a:tblGrid>
              <a:tr h="430409"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2013</a:t>
                      </a:r>
                      <a:b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</a:br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2012</a:t>
                      </a:r>
                    </a:p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Differenza</a:t>
                      </a:r>
                      <a:r>
                        <a:rPr lang="it-IT" sz="8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 2013 – 2012</a:t>
                      </a:r>
                    </a:p>
                    <a:p>
                      <a:pPr algn="ctr" fontAlgn="b"/>
                      <a:r>
                        <a:rPr lang="it-IT" sz="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9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21%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=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12%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+9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7%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9%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2%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=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5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10%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10%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=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5%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6%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3%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-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-3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7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8%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10%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5%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8%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-3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4%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+3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757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18%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11%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+7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10%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+7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7%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5%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+2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7%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+7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411">
                <a:tc>
                  <a:txBody>
                    <a:bodyPr/>
                    <a:lstStyle/>
                    <a:p>
                      <a:pPr algn="ctr" fontAlgn="b"/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14%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7%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+7</a:t>
                      </a:r>
                      <a:endParaRPr lang="it-IT" sz="1050" b="1" i="0" u="none" strike="noStrike" kern="1200" dirty="0">
                        <a:solidFill>
                          <a:srgbClr val="C00000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</a:rPr>
                        <a:t>7%</a:t>
                      </a:r>
                      <a:endParaRPr lang="it-IT" sz="1050" b="0" i="0" u="none" strike="noStrike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0" i="0" u="none" strike="noStrike" kern="1200" dirty="0" smtClean="0">
                          <a:solidFill>
                            <a:srgbClr val="333333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8%</a:t>
                      </a:r>
                      <a:endParaRPr lang="it-IT" sz="1050" b="0" i="0" u="none" strike="noStrike" kern="1200" dirty="0">
                        <a:solidFill>
                          <a:srgbClr val="333333"/>
                        </a:solidFill>
                        <a:effectLst/>
                        <a:latin typeface="Gill Sans MT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it-IT" sz="105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714" y="933552"/>
            <a:ext cx="1238023" cy="927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7137256" y="6357407"/>
            <a:ext cx="1768286" cy="23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800" i="1" dirty="0" smtClean="0">
                <a:solidFill>
                  <a:srgbClr val="666666"/>
                </a:solidFill>
                <a:latin typeface="Gill Sans MT"/>
              </a:rPr>
              <a:t>Gli incrementi o decrementi uguali  o maggiori al 2% sono statisticamente significativi</a:t>
            </a:r>
            <a:endParaRPr kumimoji="1" lang="it-IT" sz="800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514521" y="898347"/>
            <a:ext cx="1021850" cy="1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1100" b="1" i="1" dirty="0" smtClean="0">
                <a:solidFill>
                  <a:srgbClr val="666666"/>
                </a:solidFill>
                <a:latin typeface="Gill Sans MT"/>
              </a:rPr>
              <a:t>Valori %</a:t>
            </a:r>
            <a:endParaRPr kumimoji="1" lang="it-IT" sz="1100" b="1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1317" y="6283572"/>
            <a:ext cx="4394429" cy="26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Umbria, Molise e Basilicata non evidenziati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a causa delle basi ridotte</a:t>
            </a:r>
          </a:p>
        </p:txBody>
      </p:sp>
    </p:spTree>
    <p:extLst>
      <p:ext uri="{BB962C8B-B14F-4D97-AF65-F5344CB8AC3E}">
        <p14:creationId xmlns:p14="http://schemas.microsoft.com/office/powerpoint/2010/main" xmlns="" val="218437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66483" y="136472"/>
            <a:ext cx="8320317" cy="437810"/>
          </a:xfrm>
        </p:spPr>
        <p:txBody>
          <a:bodyPr/>
          <a:lstStyle/>
          <a:p>
            <a:r>
              <a:rPr lang="it-IT" sz="2400" dirty="0" smtClean="0"/>
              <a:t>Percezione sul livello di esposizione a eventi e/o rischi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i="1" dirty="0">
                <a:solidFill>
                  <a:srgbClr val="C00000"/>
                </a:solidFill>
              </a:rPr>
              <a:t>- Incidente stradale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1883C-4730-C848-9CF3-53460A8F6F2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64459" y="568527"/>
            <a:ext cx="144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marL="376238" indent="-376238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kumimoji="1" lang="it-IT" b="1" dirty="0" smtClean="0">
                <a:solidFill>
                  <a:srgbClr val="666666"/>
                </a:solidFill>
                <a:latin typeface="Gill Sans MT"/>
                <a:cs typeface="Times New Roman" pitchFamily="18" charset="0"/>
              </a:rPr>
              <a:t>D. 1</a:t>
            </a:r>
            <a:endParaRPr kumimoji="1" lang="it-IT" b="1" dirty="0">
              <a:solidFill>
                <a:srgbClr val="666666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10" name="Grafico 9"/>
          <p:cNvGraphicFramePr/>
          <p:nvPr>
            <p:extLst>
              <p:ext uri="{D42A27DB-BD31-4B8C-83A1-F6EECF244321}">
                <p14:modId xmlns:p14="http://schemas.microsoft.com/office/powerpoint/2010/main" xmlns="" val="1986667103"/>
              </p:ext>
            </p:extLst>
          </p:nvPr>
        </p:nvGraphicFramePr>
        <p:xfrm>
          <a:off x="-32281" y="1022805"/>
          <a:ext cx="7693990" cy="5192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27664818"/>
              </p:ext>
            </p:extLst>
          </p:nvPr>
        </p:nvGraphicFramePr>
        <p:xfrm>
          <a:off x="7106377" y="851444"/>
          <a:ext cx="1836000" cy="5347226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12000"/>
                <a:gridCol w="612000"/>
                <a:gridCol w="612000"/>
              </a:tblGrid>
              <a:tr h="430409"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2013</a:t>
                      </a:r>
                      <a:b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</a:br>
                      <a:r>
                        <a:rPr lang="it-IT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Febbraio 2012</a:t>
                      </a:r>
                    </a:p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8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Differenza</a:t>
                      </a:r>
                      <a:r>
                        <a:rPr lang="it-IT" sz="8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 2013 – 2012</a:t>
                      </a:r>
                    </a:p>
                    <a:p>
                      <a:pPr algn="ctr" fontAlgn="b"/>
                      <a:r>
                        <a:rPr lang="it-IT" sz="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Gill Sans MT"/>
                          <a:cs typeface="Calibri" pitchFamily="34" charset="0"/>
                        </a:rPr>
                        <a:t>% molto</a:t>
                      </a:r>
                      <a:endParaRPr lang="it-IT" sz="900" b="1" i="0" u="none" strike="noStrike" dirty="0">
                        <a:solidFill>
                          <a:srgbClr val="C00000"/>
                        </a:solidFill>
                        <a:effectLst/>
                        <a:latin typeface="Gill Sans MT"/>
                        <a:cs typeface="Calibri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19%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24%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-5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18%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19%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16%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14%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 smtClean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+2</a:t>
                      </a: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802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16%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8%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 smtClean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+8</a:t>
                      </a: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5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23%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15%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 smtClean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+8</a:t>
                      </a: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20%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23%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-3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18%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25%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601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12%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15%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-3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257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21%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20%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 smtClean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+1</a:t>
                      </a: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21%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29%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-8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797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18%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13%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 smtClean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+5</a:t>
                      </a: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757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29%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23%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 smtClean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+6</a:t>
                      </a: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26%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23%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 smtClean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+3</a:t>
                      </a: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15%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19%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-4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382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14%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20%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411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18%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12%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 smtClean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+6</a:t>
                      </a:r>
                      <a:endParaRPr lang="it-IT" sz="1050" b="1" i="0" u="none" strike="noStrike" kern="1200" baseline="0" dirty="0">
                        <a:solidFill>
                          <a:srgbClr val="C00000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803">
                <a:tc>
                  <a:txBody>
                    <a:bodyPr/>
                    <a:lstStyle/>
                    <a:p>
                      <a:pPr algn="ctr" fontAlgn="b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16%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0" i="0" u="none" strike="noStrike" kern="1200" baseline="0" dirty="0" smtClean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rPr>
                        <a:t>26%</a:t>
                      </a:r>
                      <a:endParaRPr lang="it-IT" sz="1050" b="0" i="0" u="none" strike="noStrike" kern="1200" baseline="0" dirty="0">
                        <a:solidFill>
                          <a:srgbClr val="333333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defRPr lang="it-IT" sz="1050" b="1" i="0" u="none" strike="noStrike" kern="1200" baseline="0">
                          <a:solidFill>
                            <a:srgbClr val="333333"/>
                          </a:solidFill>
                          <a:latin typeface="Gill Sans MT"/>
                          <a:ea typeface="+mn-ea"/>
                          <a:cs typeface="+mn-cs"/>
                        </a:defRPr>
                      </a:pPr>
                      <a:r>
                        <a:rPr lang="it-IT" sz="1050" b="1" i="0" u="none" strike="noStrike" kern="1200" baseline="0" dirty="0">
                          <a:solidFill>
                            <a:srgbClr val="C00000"/>
                          </a:solidFill>
                          <a:latin typeface="Gill Sans MT"/>
                          <a:ea typeface="+mn-ea"/>
                          <a:cs typeface="+mn-cs"/>
                        </a:rPr>
                        <a:t>-10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400" y="972938"/>
            <a:ext cx="1205672" cy="888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514521" y="981485"/>
            <a:ext cx="1228679" cy="1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1100" b="1" i="1" dirty="0" smtClean="0">
                <a:solidFill>
                  <a:srgbClr val="666666"/>
                </a:solidFill>
                <a:latin typeface="Gill Sans MT"/>
              </a:rPr>
              <a:t>Valori %</a:t>
            </a:r>
            <a:endParaRPr kumimoji="1" lang="it-IT" sz="1100" b="1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7137256" y="6323695"/>
            <a:ext cx="1768286" cy="23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800" i="1" dirty="0" smtClean="0">
                <a:solidFill>
                  <a:srgbClr val="666666"/>
                </a:solidFill>
                <a:latin typeface="Gill Sans MT"/>
              </a:rPr>
              <a:t>Gli incrementi o decrementi uguali  o maggiori al 2% sono statisticamente significativi</a:t>
            </a:r>
            <a:endParaRPr kumimoji="1" lang="it-IT" sz="800" i="1" dirty="0">
              <a:solidFill>
                <a:srgbClr val="666666"/>
              </a:solidFill>
              <a:latin typeface="Gill Sans MT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1317" y="6283572"/>
            <a:ext cx="4394429" cy="26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5pPr>
            <a:lvl6pPr marL="25146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6pPr>
            <a:lvl7pPr marL="29718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7pPr>
            <a:lvl8pPr marL="34290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8pPr>
            <a:lvl9pPr marL="3886200" indent="-228600" algn="r" eaLnBrk="0" fontAlgn="base" hangingPunct="0">
              <a:lnSpc>
                <a:spcPct val="175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rgbClr val="00009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Base: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campioni regionali di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intervistati</a:t>
            </a:r>
          </a:p>
          <a:p>
            <a:pPr eaLnBrk="1" hangingPunct="1">
              <a:lnSpc>
                <a:spcPct val="95000"/>
              </a:lnSpc>
            </a:pP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Umbria, Molise e Basilicata non evidenziati </a:t>
            </a:r>
            <a:r>
              <a:rPr kumimoji="1" lang="it-IT" sz="900" b="1" i="1" dirty="0">
                <a:solidFill>
                  <a:srgbClr val="666666"/>
                </a:solidFill>
                <a:latin typeface="Gill Sans MT"/>
              </a:rPr>
              <a:t> </a:t>
            </a:r>
            <a:r>
              <a:rPr kumimoji="1" lang="it-IT" sz="900" b="1" i="1" dirty="0" smtClean="0">
                <a:solidFill>
                  <a:srgbClr val="666666"/>
                </a:solidFill>
                <a:latin typeface="Gill Sans MT"/>
              </a:rPr>
              <a:t>a causa delle basi ridotte</a:t>
            </a:r>
          </a:p>
        </p:txBody>
      </p:sp>
    </p:spTree>
    <p:extLst>
      <p:ext uri="{BB962C8B-B14F-4D97-AF65-F5344CB8AC3E}">
        <p14:creationId xmlns:p14="http://schemas.microsoft.com/office/powerpoint/2010/main" xmlns="" val="175817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3454</TotalTime>
  <Words>2063</Words>
  <Application>Microsoft Office PowerPoint</Application>
  <PresentationFormat>Presentazione su schermo (4:3)</PresentationFormat>
  <Paragraphs>617</Paragraphs>
  <Slides>22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Office Theme</vt:lpstr>
      <vt:lpstr>Indagine sulla percezione del rischio degli eventi idrogeologici </vt:lpstr>
      <vt:lpstr>Premessa</vt:lpstr>
      <vt:lpstr>Premessa</vt:lpstr>
      <vt:lpstr>Il campione</vt:lpstr>
      <vt:lpstr>Diapositiva 5</vt:lpstr>
      <vt:lpstr>Percezione sul livello di esposizione a eventi e/o rischi</vt:lpstr>
      <vt:lpstr>Percezione sul livello di esposizione a eventi e/o rischi  - Frana</vt:lpstr>
      <vt:lpstr>Percezione sul livello di esposizione a eventi e/o rischi  - Alluvione</vt:lpstr>
      <vt:lpstr>Percezione sul livello di esposizione a eventi e/o rischi  - Incidente stradale</vt:lpstr>
      <vt:lpstr>Percezione sul livello di esposizione a eventi e/o rischi  - Terremoto</vt:lpstr>
      <vt:lpstr>Percezione sul livello di esposizione a eventi e/o rischi  - Inquinamento ambientale</vt:lpstr>
      <vt:lpstr>Percezione sul livello di esposizione a eventi e/o rischi  - Eruzione vulcanica</vt:lpstr>
      <vt:lpstr>Diapositiva 13</vt:lpstr>
      <vt:lpstr>Percezione del rischio - % di «Sì» </vt:lpstr>
      <vt:lpstr>Percezione del rischio - % di «Frane, Alluvioni» </vt:lpstr>
      <vt:lpstr>Percezione del rischio - Confronto 2012 vs 2013 GENERE ED ETA’</vt:lpstr>
      <vt:lpstr>Diapositiva 17</vt:lpstr>
      <vt:lpstr>Motivi del verificarsi di frane e alluvioni - Totale Italia</vt:lpstr>
      <vt:lpstr>Motivi del verificarsi di frane e alluvioni - Nord Ovest</vt:lpstr>
      <vt:lpstr>Motivi del verificarsi di frane e alluvioni - Nord Est</vt:lpstr>
      <vt:lpstr>Motivi del verificarsi di frane e alluvioni - Centro</vt:lpstr>
      <vt:lpstr>Motivi del verificarsi di frane e alluvioni - Sud e Isole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Font Gotham Ultra  grigio chiaro (rgb 102-102-102)  Font Gotham Ultra  grigio scuro (rgb 51-51-51)  Font Gotham Ultra  rosso Doxa (rgb 204-0-0)</dc:title>
  <dc:creator>hk</dc:creator>
  <cp:lastModifiedBy>rosanna.dassisti</cp:lastModifiedBy>
  <cp:revision>366</cp:revision>
  <cp:lastPrinted>2013-02-08T12:07:11Z</cp:lastPrinted>
  <dcterms:created xsi:type="dcterms:W3CDTF">2012-12-04T15:50:46Z</dcterms:created>
  <dcterms:modified xsi:type="dcterms:W3CDTF">2013-05-07T09:33:16Z</dcterms:modified>
</cp:coreProperties>
</file>